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7" r:id="rId2"/>
    <p:sldId id="261" r:id="rId3"/>
    <p:sldId id="296" r:id="rId4"/>
    <p:sldId id="297" r:id="rId5"/>
    <p:sldId id="298" r:id="rId6"/>
    <p:sldId id="299" r:id="rId7"/>
    <p:sldId id="280" r:id="rId8"/>
    <p:sldId id="275" r:id="rId9"/>
    <p:sldId id="305" r:id="rId10"/>
    <p:sldId id="277" r:id="rId11"/>
    <p:sldId id="307" r:id="rId12"/>
    <p:sldId id="308" r:id="rId13"/>
    <p:sldId id="309" r:id="rId14"/>
    <p:sldId id="313" r:id="rId15"/>
    <p:sldId id="314" r:id="rId16"/>
    <p:sldId id="312" r:id="rId17"/>
    <p:sldId id="310" r:id="rId18"/>
    <p:sldId id="311" r:id="rId19"/>
    <p:sldId id="278" r:id="rId20"/>
    <p:sldId id="276" r:id="rId21"/>
    <p:sldId id="306" r:id="rId22"/>
    <p:sldId id="285" r:id="rId23"/>
    <p:sldId id="300" r:id="rId24"/>
    <p:sldId id="281" r:id="rId25"/>
    <p:sldId id="282" r:id="rId26"/>
    <p:sldId id="283" r:id="rId27"/>
    <p:sldId id="284" r:id="rId28"/>
    <p:sldId id="279" r:id="rId29"/>
    <p:sldId id="315" r:id="rId30"/>
    <p:sldId id="316" r:id="rId31"/>
    <p:sldId id="286" r:id="rId32"/>
  </p:sldIdLst>
  <p:sldSz cx="12192000" cy="6858000"/>
  <p:notesSz cx="6797675" cy="992822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22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2C53DA-E74B-4F59-A42D-6094716A6A55}" type="datetimeFigureOut">
              <a:rPr lang="zh-TW" altLang="en-US" smtClean="0"/>
              <a:t>2026/2/10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4EEEDF-67DF-4F44-B131-45444DA6C3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4486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en-US" altLang="zh-TW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518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en-US" altLang="zh-TW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5633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en-US" altLang="zh-TW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246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en-US" altLang="zh-TW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952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en-US" altLang="zh-TW" smtClean="0"/>
              <a:pPr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5196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B4D5B81-C0BD-4FAB-AFA6-7F3558FBC9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19CB5A8-6BFC-4D63-886E-3017CAC0EA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3FDC060-657E-4A29-A1DA-444E4FA3E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324B4-EBA8-490E-B1DE-5DBCBB834445}" type="datetimeFigureOut">
              <a:rPr lang="zh-TW" altLang="en-US" smtClean="0"/>
              <a:t>2026/2/10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5E42749-CE77-428F-A03F-8DFEC2BE1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8DFC08-130B-4BE2-B8B8-D81A872F9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D11EB-D938-486F-8D84-CD2F7FE0D27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4760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14E329E-ADFA-4FB5-A084-BD0EA70BF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94DF3A1-E203-412B-99B2-B3B985F127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8EFE865-39D7-414D-BA4D-6F133C53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324B4-EBA8-490E-B1DE-5DBCBB834445}" type="datetimeFigureOut">
              <a:rPr lang="zh-TW" altLang="en-US" smtClean="0"/>
              <a:t>2026/2/10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346E9D8-12F4-4310-9FF3-7C5E7FC72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AB5AD1D-69BF-4561-9DE8-501CE806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D11EB-D938-486F-8D84-CD2F7FE0D27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9222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B17F8EA1-E5FF-4A6D-BFE5-25D4443BCF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34DB2C0-A4F1-437D-B9F1-868152E820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B18CC40-83CA-41A2-87C9-08E9CAEFF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324B4-EBA8-490E-B1DE-5DBCBB834445}" type="datetimeFigureOut">
              <a:rPr lang="zh-TW" altLang="en-US" smtClean="0"/>
              <a:t>2026/2/10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F44C4FD-21AE-4717-AC9C-229D5CD0F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2BC94CE-78AA-4B5A-92BD-E76C767D8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D11EB-D938-486F-8D84-CD2F7FE0D27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8385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53465A-801C-4054-B233-5701D075B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3800BAF-56EA-442F-BF07-A230F5828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E929C44-0945-49CA-80B4-35B7DBCF9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324B4-EBA8-490E-B1DE-5DBCBB834445}" type="datetimeFigureOut">
              <a:rPr lang="zh-TW" altLang="en-US" smtClean="0"/>
              <a:t>2026/2/10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C1D112B-679B-4F7D-B05B-8DB4F7C8D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F4D493A-D6CE-4B56-8306-536F8B698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D11EB-D938-486F-8D84-CD2F7FE0D27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1461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1B8F16-78D4-4DE7-95F5-6C15EDD0F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072A7C7-112A-4591-86D6-7F289FCB6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9F2C5BF-4938-4D00-8410-301DCB5C4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324B4-EBA8-490E-B1DE-5DBCBB834445}" type="datetimeFigureOut">
              <a:rPr lang="zh-TW" altLang="en-US" smtClean="0"/>
              <a:t>2026/2/10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13F7131-6206-4D41-8D27-2E028D6D2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1E3F0F-9E73-4846-8535-9EFD04591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D11EB-D938-486F-8D84-CD2F7FE0D27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4298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B185C9-8E4B-4CD6-8E25-3B6BB3664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45EA8D9-6D75-4D1E-A867-C33878BC8D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9AF4AB2-FC50-46AE-9932-3B12FCC577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770D174-3097-47B1-A3FC-B94F3722B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324B4-EBA8-490E-B1DE-5DBCBB834445}" type="datetimeFigureOut">
              <a:rPr lang="zh-TW" altLang="en-US" smtClean="0"/>
              <a:t>2026/2/10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2AB0404-CF41-41BF-95A3-35FF2A524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A4CF24C-0712-4861-B30E-84A8BECEC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D11EB-D938-486F-8D84-CD2F7FE0D27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6503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E91FCF7-7276-4497-B498-D281F5DAC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4C60458-0789-4C53-9E3B-92E35C5DCC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FD6B708-B65E-4C02-92EC-65D35D9C17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3D34CDE2-B1D4-4B2F-9E66-9F834DE7BA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0C8813A6-FCC5-4867-878B-E210E31AAD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3C7D26C9-FB0B-4A3A-B6D2-5BC05A61F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324B4-EBA8-490E-B1DE-5DBCBB834445}" type="datetimeFigureOut">
              <a:rPr lang="zh-TW" altLang="en-US" smtClean="0"/>
              <a:t>2026/2/10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03B4C10F-3E7D-4E62-BFAB-43E257CB2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064282B4-BBF9-4BD5-B479-A921CFABA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D11EB-D938-486F-8D84-CD2F7FE0D27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5855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36C042D-8D30-4273-A71E-F2F61DE9B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FC9A09A7-844F-4DB3-92CE-F763DE4CD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324B4-EBA8-490E-B1DE-5DBCBB834445}" type="datetimeFigureOut">
              <a:rPr lang="zh-TW" altLang="en-US" smtClean="0"/>
              <a:t>2026/2/10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9343FE0E-C237-4AA8-AE35-820DDEDC3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26C0B87-78B9-4AA9-AA9E-72BB0E7B5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D11EB-D938-486F-8D84-CD2F7FE0D27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9118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345748BD-0104-4C79-8B85-A75AA2AA1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324B4-EBA8-490E-B1DE-5DBCBB834445}" type="datetimeFigureOut">
              <a:rPr lang="zh-TW" altLang="en-US" smtClean="0"/>
              <a:t>2026/2/10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EA4CE3B6-444E-44FD-91A2-8FDBB8BCD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63A4437-AF9C-4FFC-8CA8-F0C6903E0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D11EB-D938-486F-8D84-CD2F7FE0D27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7352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4A10E4B-8157-4D3A-BC49-C6F6AA1CB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B2A67FE-E738-4B6C-954E-FFF5F2E295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F9B8A1A-A2A6-4EF9-8A76-476D5155F0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907ADFF-1982-4DF6-98B8-0D2A56526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324B4-EBA8-490E-B1DE-5DBCBB834445}" type="datetimeFigureOut">
              <a:rPr lang="zh-TW" altLang="en-US" smtClean="0"/>
              <a:t>2026/2/10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5076C4D-4CEE-44EC-9126-884F11523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8998E02-3FB3-47C8-9DDE-869BD9A62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D11EB-D938-486F-8D84-CD2F7FE0D27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9418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9F659A0-53DA-4DA7-803C-982792DF8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43E26A3A-D093-4580-8A3E-AEE88B47C3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5992E680-22E6-4551-AFCC-4CEBC64237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78EB221-3536-49C0-B0A1-451E25F73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324B4-EBA8-490E-B1DE-5DBCBB834445}" type="datetimeFigureOut">
              <a:rPr lang="zh-TW" altLang="en-US" smtClean="0"/>
              <a:t>2026/2/10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19DED04-499A-4E32-93B8-A35B60EC7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002F017-9E5C-459D-8876-78E8904A5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D11EB-D938-486F-8D84-CD2F7FE0D27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0251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FBBF3D43-2E3C-42EC-9016-42C658F7D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F962933-C349-437A-97B1-00A848F2FA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210D5C2-D3A9-4029-8446-F96C1E2797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C324B4-EBA8-490E-B1DE-5DBCBB834445}" type="datetimeFigureOut">
              <a:rPr lang="zh-TW" altLang="en-US" smtClean="0"/>
              <a:t>2026/2/10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1D33F21-E6B6-4816-B9CE-799B9FDD4A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D593E54-B5F4-42F8-BFC2-986E4EC9F1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3D11EB-D938-486F-8D84-CD2F7FE0D27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6507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emf"/><Relationship Id="rId5" Type="http://schemas.openxmlformats.org/officeDocument/2006/relationships/package" Target="../embeddings/Microsoft_Word_Document1.docx"/><Relationship Id="rId4" Type="http://schemas.openxmlformats.org/officeDocument/2006/relationships/image" Target="../media/image2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92510" y="1469409"/>
            <a:ext cx="11206980" cy="4608512"/>
          </a:xfrm>
        </p:spPr>
        <p:txBody>
          <a:bodyPr rtlCol="0">
            <a:noAutofit/>
          </a:bodyPr>
          <a:lstStyle/>
          <a:p>
            <a:pPr algn="ctr"/>
            <a:r>
              <a:rPr lang="en-US" altLang="zh-TW" sz="65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114</a:t>
            </a:r>
            <a:r>
              <a:rPr lang="zh-TW" altLang="en-US" sz="65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學年度第二學期防災演練</a:t>
            </a:r>
            <a:br>
              <a:rPr lang="en-US" altLang="zh-TW" sz="7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1" dirty="0">
                <a:latin typeface="微軟正黑體 "/>
                <a:ea typeface="微軟正黑體 Light" panose="020B0304030504040204" pitchFamily="34" charset="-120"/>
              </a:rPr>
              <a:t>預演：</a:t>
            </a:r>
            <a:br>
              <a:rPr lang="en-US" altLang="zh-TW" dirty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</a:br>
            <a:r>
              <a:rPr lang="en-US" altLang="zh-TW" b="1" u="sng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b="1" u="sng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b="1" u="sng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b="1" u="sng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en-US" altLang="zh-TW" b="1" u="sng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u="sng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</a:t>
            </a:r>
            <a:r>
              <a:rPr lang="en-US" altLang="zh-TW" b="1" u="sng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)14:50-15:20</a:t>
            </a:r>
            <a:br>
              <a:rPr lang="en-US" altLang="zh-TW" b="1" u="sng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altLang="zh-TW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正式演練：</a:t>
            </a:r>
            <a:b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b="1" u="sng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b="1" u="sng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b="1" u="sng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</a:t>
            </a:r>
            <a:r>
              <a:rPr lang="zh-TW" altLang="en-US" b="1" u="sng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en-US" altLang="zh-TW" b="1" u="sng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u="sng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en-US" altLang="zh-TW" b="1" u="sng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 14:50-15:20</a:t>
            </a:r>
            <a:endParaRPr lang="zh-TW" altLang="en-US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 descr="ç¶²ç«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16633"/>
            <a:ext cx="2376264" cy="55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01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492" y="1048781"/>
            <a:ext cx="7530668" cy="5648001"/>
          </a:xfrm>
          <a:prstGeom prst="rect">
            <a:avLst/>
          </a:prstGeom>
        </p:spPr>
      </p:pic>
      <p:sp>
        <p:nvSpPr>
          <p:cNvPr id="6" name="副標題 2"/>
          <p:cNvSpPr txBox="1">
            <a:spLocks/>
          </p:cNvSpPr>
          <p:nvPr/>
        </p:nvSpPr>
        <p:spPr>
          <a:xfrm>
            <a:off x="444617" y="188640"/>
            <a:ext cx="11568418" cy="114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5800" b="1" dirty="0">
                <a:solidFill>
                  <a:srgbClr val="FF0000"/>
                </a:solidFill>
              </a:rPr>
              <a:t>書包置於頭部迅速、安靜至田徑場集合</a:t>
            </a:r>
            <a:r>
              <a:rPr lang="en-US" altLang="zh-TW" sz="5800" b="1" dirty="0">
                <a:solidFill>
                  <a:srgbClr val="FF0000"/>
                </a:solidFill>
              </a:rPr>
              <a:t>!</a:t>
            </a:r>
            <a:endParaRPr lang="zh-TW" altLang="en-US" sz="5800" b="1" dirty="0">
              <a:solidFill>
                <a:srgbClr val="FF0000"/>
              </a:solidFill>
            </a:endParaRPr>
          </a:p>
        </p:txBody>
      </p:sp>
      <p:sp>
        <p:nvSpPr>
          <p:cNvPr id="3" name="乘號 2">
            <a:extLst>
              <a:ext uri="{FF2B5EF4-FFF2-40B4-BE49-F238E27FC236}">
                <a16:creationId xmlns:a16="http://schemas.microsoft.com/office/drawing/2014/main" id="{16806DB6-7399-4A92-BDDF-D99E42FEED9D}"/>
              </a:ext>
            </a:extLst>
          </p:cNvPr>
          <p:cNvSpPr/>
          <p:nvPr/>
        </p:nvSpPr>
        <p:spPr>
          <a:xfrm>
            <a:off x="4387442" y="3763724"/>
            <a:ext cx="1451296" cy="1227725"/>
          </a:xfrm>
          <a:prstGeom prst="mathMultiply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118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E0DC29EC-7AFA-480A-B9A2-B18E8A8ABE22}"/>
              </a:ext>
            </a:extLst>
          </p:cNvPr>
          <p:cNvGrpSpPr/>
          <p:nvPr/>
        </p:nvGrpSpPr>
        <p:grpSpPr>
          <a:xfrm>
            <a:off x="120120" y="213326"/>
            <a:ext cx="11951760" cy="6431348"/>
            <a:chOff x="213289" y="274974"/>
            <a:chExt cx="11951760" cy="6431348"/>
          </a:xfrm>
        </p:grpSpPr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97DABF59-C107-4215-978B-A7C9A1AE0A36}"/>
                </a:ext>
              </a:extLst>
            </p:cNvPr>
            <p:cNvGrpSpPr/>
            <p:nvPr/>
          </p:nvGrpSpPr>
          <p:grpSpPr>
            <a:xfrm>
              <a:off x="267381" y="1635633"/>
              <a:ext cx="11647917" cy="748543"/>
              <a:chOff x="4239242" y="1601141"/>
              <a:chExt cx="6951427" cy="748933"/>
            </a:xfrm>
          </p:grpSpPr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3E8B0486-7B4D-4D62-869F-BC4C9D6A2820}"/>
                  </a:ext>
                </a:extLst>
              </p:cNvPr>
              <p:cNvSpPr/>
              <p:nvPr/>
            </p:nvSpPr>
            <p:spPr>
              <a:xfrm>
                <a:off x="4239242" y="1602298"/>
                <a:ext cx="686501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1600" b="1" dirty="0"/>
                  <a:t>高中地科</a:t>
                </a:r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A5DBC972-4A12-4F53-947D-CE25F751CA8D}"/>
                  </a:ext>
                </a:extLst>
              </p:cNvPr>
              <p:cNvSpPr/>
              <p:nvPr/>
            </p:nvSpPr>
            <p:spPr>
              <a:xfrm>
                <a:off x="4935751" y="1602298"/>
                <a:ext cx="408942" cy="746620"/>
              </a:xfrm>
              <a:prstGeom prst="rect">
                <a:avLst/>
              </a:prstGeom>
              <a:solidFill>
                <a:srgbClr val="FFCCFF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C</a:t>
                </a:r>
              </a:p>
              <a:p>
                <a:pPr algn="ctr"/>
                <a:r>
                  <a:rPr lang="zh-TW" altLang="en-US" sz="1600" dirty="0"/>
                  <a:t>樓梯</a:t>
                </a:r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C122FD51-014A-4C0D-A891-624B87EAD15F}"/>
                  </a:ext>
                </a:extLst>
              </p:cNvPr>
              <p:cNvSpPr/>
              <p:nvPr/>
            </p:nvSpPr>
            <p:spPr>
              <a:xfrm>
                <a:off x="5359740" y="1602298"/>
                <a:ext cx="382534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1600" dirty="0"/>
                  <a:t>男廁</a:t>
                </a:r>
              </a:p>
            </p:txBody>
          </p:sp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9CF9D548-D045-4C6A-8EC6-FDB9FA0C7867}"/>
                  </a:ext>
                </a:extLst>
              </p:cNvPr>
              <p:cNvSpPr/>
              <p:nvPr/>
            </p:nvSpPr>
            <p:spPr>
              <a:xfrm>
                <a:off x="5742275" y="1602298"/>
                <a:ext cx="411060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1600" dirty="0"/>
                  <a:t>女廁</a:t>
                </a:r>
              </a:p>
            </p:txBody>
          </p:sp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CA654CC7-E897-4EEE-8AAE-6435309BFBC2}"/>
                  </a:ext>
                </a:extLst>
              </p:cNvPr>
              <p:cNvSpPr/>
              <p:nvPr/>
            </p:nvSpPr>
            <p:spPr>
              <a:xfrm>
                <a:off x="6151356" y="1601141"/>
                <a:ext cx="594879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b="1" dirty="0">
                    <a:latin typeface="Arial Black" panose="020B0A04020102020204" pitchFamily="34" charset="0"/>
                    <a:cs typeface="Calibri" panose="020F0502020204030204" pitchFamily="34" charset="0"/>
                  </a:rPr>
                  <a:t>805</a:t>
                </a:r>
                <a:endParaRPr lang="zh-TW" altLang="en-US" sz="1600" b="1" dirty="0">
                  <a:latin typeface="Arial Black" panose="020B0A0402010202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E02D517B-AD3B-4841-91E8-8008B19867A0}"/>
                  </a:ext>
                </a:extLst>
              </p:cNvPr>
              <p:cNvSpPr/>
              <p:nvPr/>
            </p:nvSpPr>
            <p:spPr>
              <a:xfrm>
                <a:off x="6744255" y="1603454"/>
                <a:ext cx="393065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804</a:t>
                </a:r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4C35A353-00B0-4E97-B66F-0235DB3BD118}"/>
                  </a:ext>
                </a:extLst>
              </p:cNvPr>
              <p:cNvSpPr/>
              <p:nvPr/>
            </p:nvSpPr>
            <p:spPr>
              <a:xfrm>
                <a:off x="7132396" y="1601141"/>
                <a:ext cx="360299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803</a:t>
                </a:r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9C315D7B-737F-4D40-90F2-3E0DA63D7787}"/>
                  </a:ext>
                </a:extLst>
              </p:cNvPr>
              <p:cNvSpPr/>
              <p:nvPr/>
            </p:nvSpPr>
            <p:spPr>
              <a:xfrm>
                <a:off x="7502162" y="1603454"/>
                <a:ext cx="356674" cy="73707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802</a:t>
                </a:r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3380EDA0-3753-4435-B989-E621716924D8}"/>
                  </a:ext>
                </a:extLst>
              </p:cNvPr>
              <p:cNvSpPr/>
              <p:nvPr/>
            </p:nvSpPr>
            <p:spPr>
              <a:xfrm>
                <a:off x="10083459" y="1602298"/>
                <a:ext cx="357404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701</a:t>
                </a:r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2787D51F-CF3E-4786-AC09-F8D8B6863D80}"/>
                  </a:ext>
                </a:extLst>
              </p:cNvPr>
              <p:cNvSpPr/>
              <p:nvPr/>
            </p:nvSpPr>
            <p:spPr>
              <a:xfrm>
                <a:off x="9714796" y="1602298"/>
                <a:ext cx="357404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702</a:t>
                </a:r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EF328FEB-5FC5-4EA2-9EB0-D97226565D94}"/>
                  </a:ext>
                </a:extLst>
              </p:cNvPr>
              <p:cNvSpPr/>
              <p:nvPr/>
            </p:nvSpPr>
            <p:spPr>
              <a:xfrm>
                <a:off x="9356895" y="1602298"/>
                <a:ext cx="357810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703</a:t>
                </a:r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8BC1AD39-E284-454F-87D3-E766F3F35546}"/>
                  </a:ext>
                </a:extLst>
              </p:cNvPr>
              <p:cNvSpPr/>
              <p:nvPr/>
            </p:nvSpPr>
            <p:spPr>
              <a:xfrm>
                <a:off x="8985377" y="1602298"/>
                <a:ext cx="360299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704</a:t>
                </a:r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796B76D0-A561-416B-BE70-DB1696A9972F}"/>
                  </a:ext>
                </a:extLst>
              </p:cNvPr>
              <p:cNvSpPr/>
              <p:nvPr/>
            </p:nvSpPr>
            <p:spPr>
              <a:xfrm>
                <a:off x="8621834" y="1602298"/>
                <a:ext cx="360299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705</a:t>
                </a:r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3AE59C65-FD99-4482-81B3-602B673E7B87}"/>
                  </a:ext>
                </a:extLst>
              </p:cNvPr>
              <p:cNvSpPr/>
              <p:nvPr/>
            </p:nvSpPr>
            <p:spPr>
              <a:xfrm>
                <a:off x="8242234" y="1602298"/>
                <a:ext cx="382534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706</a:t>
                </a:r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4A701FC8-A710-4ED2-BF74-25D0ECF5DDE1}"/>
                  </a:ext>
                </a:extLst>
              </p:cNvPr>
              <p:cNvSpPr/>
              <p:nvPr/>
            </p:nvSpPr>
            <p:spPr>
              <a:xfrm>
                <a:off x="7862080" y="1602298"/>
                <a:ext cx="371202" cy="739388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801</a:t>
                </a:r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50" name="矩形 49">
                <a:extLst>
                  <a:ext uri="{FF2B5EF4-FFF2-40B4-BE49-F238E27FC236}">
                    <a16:creationId xmlns:a16="http://schemas.microsoft.com/office/drawing/2014/main" id="{638923B5-43FA-4B8E-A257-EC4206FF320D}"/>
                  </a:ext>
                </a:extLst>
              </p:cNvPr>
              <p:cNvSpPr/>
              <p:nvPr/>
            </p:nvSpPr>
            <p:spPr>
              <a:xfrm>
                <a:off x="10779609" y="1602298"/>
                <a:ext cx="411060" cy="746620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B</a:t>
                </a:r>
              </a:p>
              <a:p>
                <a:pPr algn="ctr"/>
                <a:r>
                  <a:rPr lang="zh-TW" altLang="en-US" sz="1600" dirty="0"/>
                  <a:t>樓梯</a:t>
                </a:r>
              </a:p>
            </p:txBody>
          </p:sp>
          <p:sp>
            <p:nvSpPr>
              <p:cNvPr id="51" name="矩形 50">
                <a:extLst>
                  <a:ext uri="{FF2B5EF4-FFF2-40B4-BE49-F238E27FC236}">
                    <a16:creationId xmlns:a16="http://schemas.microsoft.com/office/drawing/2014/main" id="{5533B852-5C18-4F3A-A653-7FA51DC85A3E}"/>
                  </a:ext>
                </a:extLst>
              </p:cNvPr>
              <p:cNvSpPr/>
              <p:nvPr/>
            </p:nvSpPr>
            <p:spPr>
              <a:xfrm>
                <a:off x="10444107" y="1602298"/>
                <a:ext cx="332259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1600" dirty="0"/>
                  <a:t>女廁</a:t>
                </a:r>
              </a:p>
            </p:txBody>
          </p:sp>
        </p:grp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0AC2FF2-7756-4C21-9ED9-20997206642F}"/>
                </a:ext>
              </a:extLst>
            </p:cNvPr>
            <p:cNvSpPr/>
            <p:nvPr/>
          </p:nvSpPr>
          <p:spPr>
            <a:xfrm>
              <a:off x="6975120" y="2406502"/>
              <a:ext cx="686143" cy="2814712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798" b="1" dirty="0"/>
                <a:t>至</a:t>
              </a:r>
              <a:endParaRPr lang="en-US" altLang="zh-TW" sz="1798" b="1" dirty="0"/>
            </a:p>
            <a:p>
              <a:pPr algn="ctr"/>
              <a:r>
                <a:rPr lang="zh-TW" altLang="en-US" sz="1798" b="1" dirty="0"/>
                <a:t>德</a:t>
              </a:r>
              <a:endParaRPr lang="en-US" altLang="zh-TW" sz="1798" b="1" dirty="0"/>
            </a:p>
            <a:p>
              <a:pPr algn="ctr"/>
              <a:r>
                <a:rPr lang="zh-TW" altLang="en-US" sz="1798" b="1" dirty="0"/>
                <a:t>樓</a:t>
              </a: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EE195D89-76B4-4DCD-ADE2-CCC1E2FACA56}"/>
                </a:ext>
              </a:extLst>
            </p:cNvPr>
            <p:cNvSpPr/>
            <p:nvPr/>
          </p:nvSpPr>
          <p:spPr>
            <a:xfrm>
              <a:off x="6421743" y="2431051"/>
              <a:ext cx="516536" cy="1065204"/>
            </a:xfrm>
            <a:prstGeom prst="rect">
              <a:avLst/>
            </a:prstGeom>
            <a:solidFill>
              <a:srgbClr val="CCFFCC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A</a:t>
              </a:r>
            </a:p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2</a:t>
              </a:r>
              <a:r>
                <a:rPr lang="zh-TW" altLang="en-US" sz="1600" dirty="0"/>
                <a:t>樓梯</a:t>
              </a: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C7F3B36C-8E3B-46C4-B13E-4BFB79A6ED42}"/>
                </a:ext>
              </a:extLst>
            </p:cNvPr>
            <p:cNvSpPr/>
            <p:nvPr/>
          </p:nvSpPr>
          <p:spPr>
            <a:xfrm>
              <a:off x="7698102" y="2431051"/>
              <a:ext cx="456455" cy="106520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A1</a:t>
              </a:r>
              <a:r>
                <a:rPr lang="zh-TW" altLang="en-US" sz="1600" dirty="0"/>
                <a:t>樓梯</a:t>
              </a: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5BBD2CE2-9A37-4C14-8A12-0CC97474F778}"/>
                </a:ext>
              </a:extLst>
            </p:cNvPr>
            <p:cNvSpPr/>
            <p:nvPr/>
          </p:nvSpPr>
          <p:spPr>
            <a:xfrm>
              <a:off x="2536675" y="2456608"/>
              <a:ext cx="603141" cy="7462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806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8" name="矩形: 圓角 7">
              <a:extLst>
                <a:ext uri="{FF2B5EF4-FFF2-40B4-BE49-F238E27FC236}">
                  <a16:creationId xmlns:a16="http://schemas.microsoft.com/office/drawing/2014/main" id="{7AFA7CB5-5BCF-4332-A290-9F932105F12E}"/>
                </a:ext>
              </a:extLst>
            </p:cNvPr>
            <p:cNvSpPr/>
            <p:nvPr/>
          </p:nvSpPr>
          <p:spPr>
            <a:xfrm>
              <a:off x="8864107" y="1631294"/>
              <a:ext cx="3084383" cy="770225"/>
            </a:xfrm>
            <a:prstGeom prst="roundRect">
              <a:avLst/>
            </a:prstGeom>
            <a:noFill/>
            <a:ln w="76200">
              <a:solidFill>
                <a:schemeClr val="accent4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8">
                <a:ln w="762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" name="矩形: 圓角 8">
              <a:extLst>
                <a:ext uri="{FF2B5EF4-FFF2-40B4-BE49-F238E27FC236}">
                  <a16:creationId xmlns:a16="http://schemas.microsoft.com/office/drawing/2014/main" id="{16780D98-2B5C-437E-A5BE-E7E5803D3C5C}"/>
                </a:ext>
              </a:extLst>
            </p:cNvPr>
            <p:cNvSpPr/>
            <p:nvPr/>
          </p:nvSpPr>
          <p:spPr>
            <a:xfrm>
              <a:off x="7647267" y="1623486"/>
              <a:ext cx="1159763" cy="767916"/>
            </a:xfrm>
            <a:prstGeom prst="roundRect">
              <a:avLst/>
            </a:prstGeom>
            <a:noFill/>
            <a:ln w="76200">
              <a:solidFill>
                <a:srgbClr val="0070C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8">
                <a:ln w="762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0" name="矩形: 圓角 9">
              <a:extLst>
                <a:ext uri="{FF2B5EF4-FFF2-40B4-BE49-F238E27FC236}">
                  <a16:creationId xmlns:a16="http://schemas.microsoft.com/office/drawing/2014/main" id="{A589D9E5-4138-473F-AD0D-B717611FFA43}"/>
                </a:ext>
              </a:extLst>
            </p:cNvPr>
            <p:cNvSpPr/>
            <p:nvPr/>
          </p:nvSpPr>
          <p:spPr>
            <a:xfrm>
              <a:off x="5128880" y="1637946"/>
              <a:ext cx="2450604" cy="753461"/>
            </a:xfrm>
            <a:prstGeom prst="roundRect">
              <a:avLst>
                <a:gd name="adj" fmla="val 0"/>
              </a:avLst>
            </a:prstGeom>
            <a:noFill/>
            <a:ln w="762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8">
                <a:ln w="762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1" name="矩形: 圓角 10">
              <a:extLst>
                <a:ext uri="{FF2B5EF4-FFF2-40B4-BE49-F238E27FC236}">
                  <a16:creationId xmlns:a16="http://schemas.microsoft.com/office/drawing/2014/main" id="{2F72B54D-D2F1-48A9-8A93-8CA433F4C336}"/>
                </a:ext>
              </a:extLst>
            </p:cNvPr>
            <p:cNvSpPr/>
            <p:nvPr/>
          </p:nvSpPr>
          <p:spPr>
            <a:xfrm>
              <a:off x="1429938" y="1650087"/>
              <a:ext cx="3648905" cy="746233"/>
            </a:xfrm>
            <a:prstGeom prst="roundRect">
              <a:avLst/>
            </a:prstGeom>
            <a:noFill/>
            <a:ln w="762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8">
                <a:ln w="762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2" name="矩形: 圓角 11">
              <a:extLst>
                <a:ext uri="{FF2B5EF4-FFF2-40B4-BE49-F238E27FC236}">
                  <a16:creationId xmlns:a16="http://schemas.microsoft.com/office/drawing/2014/main" id="{B7A29311-A596-447A-97C0-C55066A3E038}"/>
                </a:ext>
              </a:extLst>
            </p:cNvPr>
            <p:cNvSpPr/>
            <p:nvPr/>
          </p:nvSpPr>
          <p:spPr>
            <a:xfrm>
              <a:off x="2543379" y="2431050"/>
              <a:ext cx="613766" cy="771791"/>
            </a:xfrm>
            <a:prstGeom prst="roundRect">
              <a:avLst/>
            </a:prstGeom>
            <a:noFill/>
            <a:ln w="762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8">
                <a:ln w="762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1C476F3-3B2F-4AD4-B65F-15037F781888}"/>
                </a:ext>
              </a:extLst>
            </p:cNvPr>
            <p:cNvSpPr/>
            <p:nvPr/>
          </p:nvSpPr>
          <p:spPr>
            <a:xfrm>
              <a:off x="1799356" y="295502"/>
              <a:ext cx="9137369" cy="769041"/>
            </a:xfrm>
            <a:prstGeom prst="rect">
              <a:avLst/>
            </a:prstGeom>
            <a:noFill/>
          </p:spPr>
          <p:txBody>
            <a:bodyPr wrap="square" lIns="91392" tIns="45696" rIns="91392" bIns="45696">
              <a:spAutoFit/>
            </a:bodyPr>
            <a:lstStyle/>
            <a:p>
              <a:pPr algn="ctr"/>
              <a:r>
                <a:rPr lang="zh-TW" altLang="en-US" sz="4398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教學大樓教室防災疏散路線圖 </a:t>
              </a:r>
              <a:r>
                <a:rPr lang="en-US" altLang="zh-TW" sz="4398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1F</a:t>
              </a:r>
              <a:endParaRPr lang="zh-TW" altLang="en-US" sz="4398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5AC08460-270A-442C-9B42-47953AC5463F}"/>
                </a:ext>
              </a:extLst>
            </p:cNvPr>
            <p:cNvGrpSpPr/>
            <p:nvPr/>
          </p:nvGrpSpPr>
          <p:grpSpPr>
            <a:xfrm>
              <a:off x="1171937" y="2342289"/>
              <a:ext cx="1188286" cy="2814712"/>
              <a:chOff x="1306556" y="2477102"/>
              <a:chExt cx="1188906" cy="2891852"/>
            </a:xfrm>
          </p:grpSpPr>
          <p:sp>
            <p:nvSpPr>
              <p:cNvPr id="33" name="箭號: 向下 32">
                <a:extLst>
                  <a:ext uri="{FF2B5EF4-FFF2-40B4-BE49-F238E27FC236}">
                    <a16:creationId xmlns:a16="http://schemas.microsoft.com/office/drawing/2014/main" id="{2908FF82-46C3-4797-A17F-E25BA547EB4B}"/>
                  </a:ext>
                </a:extLst>
              </p:cNvPr>
              <p:cNvSpPr/>
              <p:nvPr/>
            </p:nvSpPr>
            <p:spPr>
              <a:xfrm>
                <a:off x="1306556" y="2537928"/>
                <a:ext cx="1188906" cy="2831026"/>
              </a:xfrm>
              <a:prstGeom prst="downArrow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798" dirty="0"/>
              </a:p>
            </p:txBody>
          </p:sp>
          <p:sp>
            <p:nvSpPr>
              <p:cNvPr id="34" name="文字方塊 33">
                <a:extLst>
                  <a:ext uri="{FF2B5EF4-FFF2-40B4-BE49-F238E27FC236}">
                    <a16:creationId xmlns:a16="http://schemas.microsoft.com/office/drawing/2014/main" id="{6FDF5BE7-2037-4103-9D80-5E4A012871B8}"/>
                  </a:ext>
                </a:extLst>
              </p:cNvPr>
              <p:cNvSpPr txBox="1"/>
              <p:nvPr/>
            </p:nvSpPr>
            <p:spPr>
              <a:xfrm>
                <a:off x="1711065" y="2477102"/>
                <a:ext cx="318782" cy="15170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altLang="zh-TW" sz="1798" dirty="0"/>
              </a:p>
              <a:p>
                <a:r>
                  <a:rPr lang="zh-TW" altLang="en-US" sz="1798" b="1" dirty="0"/>
                  <a:t>往眼鏡區</a:t>
                </a:r>
              </a:p>
            </p:txBody>
          </p:sp>
        </p:grpSp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3B7DD891-8447-42A2-B358-EA33C90D2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77524" y="1635633"/>
              <a:ext cx="685068" cy="763000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748DBCBC-5550-4AB5-BEE3-11EF49F36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9237" y="1635633"/>
              <a:ext cx="619239" cy="739003"/>
            </a:xfrm>
            <a:prstGeom prst="rect">
              <a:avLst/>
            </a:prstGeom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D30D87BF-8A71-438B-BC0C-00EC0B696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75283" y="1635634"/>
              <a:ext cx="556739" cy="736691"/>
            </a:xfrm>
            <a:prstGeom prst="rect">
              <a:avLst/>
            </a:prstGeom>
          </p:spPr>
        </p:pic>
        <p:grpSp>
          <p:nvGrpSpPr>
            <p:cNvPr id="18" name="群組 17">
              <a:extLst>
                <a:ext uri="{FF2B5EF4-FFF2-40B4-BE49-F238E27FC236}">
                  <a16:creationId xmlns:a16="http://schemas.microsoft.com/office/drawing/2014/main" id="{B321D6BE-E282-4478-B65C-53994C57AE53}"/>
                </a:ext>
              </a:extLst>
            </p:cNvPr>
            <p:cNvGrpSpPr/>
            <p:nvPr/>
          </p:nvGrpSpPr>
          <p:grpSpPr>
            <a:xfrm>
              <a:off x="10976763" y="2372325"/>
              <a:ext cx="1188286" cy="2888279"/>
              <a:chOff x="1306556" y="2537928"/>
              <a:chExt cx="1188906" cy="2831026"/>
            </a:xfrm>
          </p:grpSpPr>
          <p:sp>
            <p:nvSpPr>
              <p:cNvPr id="31" name="箭號: 向下 30">
                <a:extLst>
                  <a:ext uri="{FF2B5EF4-FFF2-40B4-BE49-F238E27FC236}">
                    <a16:creationId xmlns:a16="http://schemas.microsoft.com/office/drawing/2014/main" id="{559DC4AB-8605-4D76-BE2C-ADE8D71B47F4}"/>
                  </a:ext>
                </a:extLst>
              </p:cNvPr>
              <p:cNvSpPr/>
              <p:nvPr/>
            </p:nvSpPr>
            <p:spPr>
              <a:xfrm>
                <a:off x="1306556" y="2537928"/>
                <a:ext cx="1188906" cy="2831026"/>
              </a:xfrm>
              <a:prstGeom prst="downArrow">
                <a:avLst/>
              </a:prstGeom>
              <a:noFill/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798" dirty="0"/>
              </a:p>
            </p:txBody>
          </p:sp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43DA68F3-FCDA-445E-B45A-117FBD433713}"/>
                  </a:ext>
                </a:extLst>
              </p:cNvPr>
              <p:cNvSpPr txBox="1"/>
              <p:nvPr/>
            </p:nvSpPr>
            <p:spPr>
              <a:xfrm>
                <a:off x="1729302" y="2946333"/>
                <a:ext cx="318782" cy="1718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798" b="1" dirty="0"/>
                  <a:t>往</a:t>
                </a:r>
                <a:endParaRPr lang="en-US" altLang="zh-TW" sz="1798" b="1" dirty="0"/>
              </a:p>
              <a:p>
                <a:r>
                  <a:rPr lang="zh-TW" altLang="en-US" sz="1798" b="1" dirty="0"/>
                  <a:t>圖書館拱門</a:t>
                </a:r>
              </a:p>
            </p:txBody>
          </p:sp>
        </p:grpSp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id="{ABBCC7D8-57D7-499C-9B96-8CB1C9F31722}"/>
                </a:ext>
              </a:extLst>
            </p:cNvPr>
            <p:cNvGrpSpPr/>
            <p:nvPr/>
          </p:nvGrpSpPr>
          <p:grpSpPr>
            <a:xfrm>
              <a:off x="7445104" y="2404705"/>
              <a:ext cx="980548" cy="3876908"/>
              <a:chOff x="1306556" y="2537928"/>
              <a:chExt cx="1188906" cy="2831026"/>
            </a:xfrm>
          </p:grpSpPr>
          <p:sp>
            <p:nvSpPr>
              <p:cNvPr id="29" name="箭號: 向下 28">
                <a:extLst>
                  <a:ext uri="{FF2B5EF4-FFF2-40B4-BE49-F238E27FC236}">
                    <a16:creationId xmlns:a16="http://schemas.microsoft.com/office/drawing/2014/main" id="{B3A2379F-E353-486B-AD0F-AA1050CF71A0}"/>
                  </a:ext>
                </a:extLst>
              </p:cNvPr>
              <p:cNvSpPr/>
              <p:nvPr/>
            </p:nvSpPr>
            <p:spPr>
              <a:xfrm>
                <a:off x="1306556" y="2537928"/>
                <a:ext cx="1188906" cy="2831026"/>
              </a:xfrm>
              <a:prstGeom prst="downArrow">
                <a:avLst/>
              </a:prstGeom>
              <a:noFill/>
              <a:ln w="571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798" dirty="0"/>
              </a:p>
            </p:txBody>
          </p:sp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F6DB341A-7908-4E25-9661-B5EC3EF55B02}"/>
                  </a:ext>
                </a:extLst>
              </p:cNvPr>
              <p:cNvSpPr txBox="1"/>
              <p:nvPr/>
            </p:nvSpPr>
            <p:spPr>
              <a:xfrm>
                <a:off x="1656453" y="3740987"/>
                <a:ext cx="510310" cy="673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798" b="1" dirty="0"/>
                  <a:t>往</a:t>
                </a:r>
                <a:endParaRPr lang="en-US" altLang="zh-TW" sz="1798" b="1" dirty="0"/>
              </a:p>
              <a:p>
                <a:r>
                  <a:rPr lang="zh-TW" altLang="en-US" sz="1798" b="1" dirty="0"/>
                  <a:t>穿堂</a:t>
                </a:r>
                <a:endParaRPr lang="en-US" altLang="zh-TW" sz="1798" b="1" dirty="0"/>
              </a:p>
            </p:txBody>
          </p:sp>
        </p:grpSp>
        <p:grpSp>
          <p:nvGrpSpPr>
            <p:cNvPr id="20" name="群組 19">
              <a:extLst>
                <a:ext uri="{FF2B5EF4-FFF2-40B4-BE49-F238E27FC236}">
                  <a16:creationId xmlns:a16="http://schemas.microsoft.com/office/drawing/2014/main" id="{70C2CC38-18BC-4C03-B8C8-23D4003FF2BB}"/>
                </a:ext>
              </a:extLst>
            </p:cNvPr>
            <p:cNvGrpSpPr/>
            <p:nvPr/>
          </p:nvGrpSpPr>
          <p:grpSpPr>
            <a:xfrm>
              <a:off x="6181700" y="2431053"/>
              <a:ext cx="980548" cy="3829491"/>
              <a:chOff x="1306556" y="2537928"/>
              <a:chExt cx="1188906" cy="2831026"/>
            </a:xfrm>
          </p:grpSpPr>
          <p:sp>
            <p:nvSpPr>
              <p:cNvPr id="27" name="箭號: 向下 26">
                <a:extLst>
                  <a:ext uri="{FF2B5EF4-FFF2-40B4-BE49-F238E27FC236}">
                    <a16:creationId xmlns:a16="http://schemas.microsoft.com/office/drawing/2014/main" id="{F9AE5D1A-952B-48DA-9392-E14C1D4B5582}"/>
                  </a:ext>
                </a:extLst>
              </p:cNvPr>
              <p:cNvSpPr/>
              <p:nvPr/>
            </p:nvSpPr>
            <p:spPr>
              <a:xfrm>
                <a:off x="1306556" y="2537928"/>
                <a:ext cx="1188906" cy="2831026"/>
              </a:xfrm>
              <a:prstGeom prst="downArrow">
                <a:avLst/>
              </a:prstGeom>
              <a:noFill/>
              <a:ln w="571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798" dirty="0"/>
              </a:p>
            </p:txBody>
          </p:sp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3B681131-6BA4-47CB-975B-ED082ABD9921}"/>
                  </a:ext>
                </a:extLst>
              </p:cNvPr>
              <p:cNvSpPr txBox="1"/>
              <p:nvPr/>
            </p:nvSpPr>
            <p:spPr>
              <a:xfrm>
                <a:off x="1683804" y="3736408"/>
                <a:ext cx="510310" cy="6822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798" b="1" dirty="0"/>
                  <a:t>往</a:t>
                </a:r>
                <a:endParaRPr lang="en-US" altLang="zh-TW" sz="1798" b="1" dirty="0"/>
              </a:p>
              <a:p>
                <a:r>
                  <a:rPr lang="zh-TW" altLang="en-US" sz="1798" b="1" dirty="0"/>
                  <a:t>穿堂</a:t>
                </a:r>
                <a:endParaRPr lang="en-US" altLang="zh-TW" sz="1798" b="1" dirty="0"/>
              </a:p>
            </p:txBody>
          </p:sp>
        </p:grpSp>
        <p:sp>
          <p:nvSpPr>
            <p:cNvPr id="21" name="矩形: 圓角 20">
              <a:extLst>
                <a:ext uri="{FF2B5EF4-FFF2-40B4-BE49-F238E27FC236}">
                  <a16:creationId xmlns:a16="http://schemas.microsoft.com/office/drawing/2014/main" id="{B208F4DE-ED5C-4E9A-9428-683516CCA5AD}"/>
                </a:ext>
              </a:extLst>
            </p:cNvPr>
            <p:cNvSpPr/>
            <p:nvPr/>
          </p:nvSpPr>
          <p:spPr>
            <a:xfrm>
              <a:off x="2579595" y="5157003"/>
              <a:ext cx="3457818" cy="1549319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1798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804.805.806</a:t>
              </a:r>
              <a:r>
                <a:rPr lang="zh-TW" altLang="en-US" sz="1798" dirty="0">
                  <a:solidFill>
                    <a:schemeClr val="tx1"/>
                  </a:solidFill>
                </a:rPr>
                <a:t>班</a:t>
              </a:r>
              <a:endParaRPr lang="en-US" altLang="zh-TW" sz="1798" dirty="0">
                <a:solidFill>
                  <a:schemeClr val="tx1"/>
                </a:solidFill>
              </a:endParaRPr>
            </a:p>
            <a:p>
              <a:r>
                <a:rPr lang="zh-TW" altLang="en-US" sz="1798" dirty="0">
                  <a:solidFill>
                    <a:schemeClr val="tx1"/>
                  </a:solidFill>
                </a:rPr>
                <a:t>路線：</a:t>
              </a:r>
              <a:endParaRPr lang="en-US" altLang="zh-TW" sz="1798" dirty="0">
                <a:solidFill>
                  <a:schemeClr val="tx1"/>
                </a:solidFill>
              </a:endParaRPr>
            </a:p>
            <a:p>
              <a:r>
                <a:rPr lang="en-US" altLang="zh-TW" sz="1798" dirty="0">
                  <a:solidFill>
                    <a:srgbClr val="FF0000"/>
                  </a:solidFill>
                </a:rPr>
                <a:t>C</a:t>
              </a:r>
              <a:r>
                <a:rPr lang="zh-TW" altLang="en-US" sz="1798" dirty="0">
                  <a:solidFill>
                    <a:srgbClr val="FF0000"/>
                  </a:solidFill>
                </a:rPr>
                <a:t>樓梯前→</a:t>
              </a:r>
              <a:endParaRPr lang="en-US" altLang="zh-TW" sz="1798" dirty="0">
                <a:solidFill>
                  <a:srgbClr val="FF0000"/>
                </a:solidFill>
              </a:endParaRPr>
            </a:p>
            <a:p>
              <a:r>
                <a:rPr lang="zh-TW" altLang="en-US" sz="1798" dirty="0">
                  <a:solidFill>
                    <a:srgbClr val="FF0000"/>
                  </a:solidFill>
                </a:rPr>
                <a:t>眼鏡區→交安教室旁拱門→</a:t>
              </a:r>
              <a:endParaRPr lang="en-US" altLang="zh-TW" sz="1798" dirty="0">
                <a:solidFill>
                  <a:srgbClr val="FF0000"/>
                </a:solidFill>
              </a:endParaRPr>
            </a:p>
            <a:p>
              <a:r>
                <a:rPr lang="zh-TW" altLang="en-US" sz="1798" dirty="0">
                  <a:solidFill>
                    <a:srgbClr val="FF0000"/>
                  </a:solidFill>
                </a:rPr>
                <a:t>大同道→司令台右側→田徑場</a:t>
              </a:r>
              <a:endParaRPr lang="en-US" altLang="zh-TW" sz="1798" dirty="0">
                <a:solidFill>
                  <a:srgbClr val="FF0000"/>
                </a:solidFill>
              </a:endParaRPr>
            </a:p>
          </p:txBody>
        </p:sp>
        <p:sp>
          <p:nvSpPr>
            <p:cNvPr id="22" name="矩形: 圓角 21">
              <a:extLst>
                <a:ext uri="{FF2B5EF4-FFF2-40B4-BE49-F238E27FC236}">
                  <a16:creationId xmlns:a16="http://schemas.microsoft.com/office/drawing/2014/main" id="{B3F4A97E-6EFB-4CEC-8D67-BC3430742774}"/>
                </a:ext>
              </a:extLst>
            </p:cNvPr>
            <p:cNvSpPr/>
            <p:nvPr/>
          </p:nvSpPr>
          <p:spPr>
            <a:xfrm>
              <a:off x="2629909" y="3822910"/>
              <a:ext cx="3409644" cy="1158849"/>
            </a:xfrm>
            <a:prstGeom prst="roundRect">
              <a:avLst/>
            </a:prstGeom>
            <a:noFill/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1798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706.801.802.803</a:t>
              </a:r>
              <a:r>
                <a:rPr lang="zh-TW" altLang="en-US" sz="1798" dirty="0">
                  <a:solidFill>
                    <a:schemeClr val="tx1"/>
                  </a:solidFill>
                </a:rPr>
                <a:t>班路線：</a:t>
              </a:r>
              <a:endParaRPr lang="en-US" altLang="zh-TW" sz="1798" dirty="0">
                <a:solidFill>
                  <a:schemeClr val="tx1"/>
                </a:solidFill>
              </a:endParaRPr>
            </a:p>
            <a:p>
              <a:r>
                <a:rPr lang="en-US" altLang="zh-TW" sz="1798" dirty="0">
                  <a:solidFill>
                    <a:srgbClr val="FF0000"/>
                  </a:solidFill>
                </a:rPr>
                <a:t>A2</a:t>
              </a:r>
              <a:r>
                <a:rPr lang="zh-TW" altLang="en-US" sz="1798" dirty="0">
                  <a:solidFill>
                    <a:srgbClr val="FF0000"/>
                  </a:solidFill>
                </a:rPr>
                <a:t>樓梯前→穿堂→</a:t>
              </a:r>
              <a:r>
                <a:rPr lang="zh-TW" altLang="en-US" sz="1600" dirty="0">
                  <a:solidFill>
                    <a:srgbClr val="FF0000"/>
                  </a:solidFill>
                </a:rPr>
                <a:t>田徑場</a:t>
              </a:r>
              <a:endParaRPr lang="en-US" altLang="zh-TW" sz="1798" dirty="0">
                <a:solidFill>
                  <a:srgbClr val="FF0000"/>
                </a:solidFill>
              </a:endParaRPr>
            </a:p>
          </p:txBody>
        </p:sp>
        <p:sp>
          <p:nvSpPr>
            <p:cNvPr id="23" name="矩形: 圓角 22">
              <a:extLst>
                <a:ext uri="{FF2B5EF4-FFF2-40B4-BE49-F238E27FC236}">
                  <a16:creationId xmlns:a16="http://schemas.microsoft.com/office/drawing/2014/main" id="{E180DDA8-9593-496B-9F87-1B170D620769}"/>
                </a:ext>
              </a:extLst>
            </p:cNvPr>
            <p:cNvSpPr/>
            <p:nvPr/>
          </p:nvSpPr>
          <p:spPr>
            <a:xfrm>
              <a:off x="8493478" y="5473089"/>
              <a:ext cx="2569015" cy="1089415"/>
            </a:xfrm>
            <a:prstGeom prst="roundRect">
              <a:avLst/>
            </a:prstGeom>
            <a:noFill/>
            <a:ln w="571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1798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704.705</a:t>
              </a:r>
              <a:r>
                <a:rPr lang="zh-TW" altLang="en-US" sz="1798" dirty="0">
                  <a:solidFill>
                    <a:schemeClr val="tx1"/>
                  </a:solidFill>
                </a:rPr>
                <a:t>班路線：</a:t>
              </a:r>
              <a:endParaRPr lang="en-US" altLang="zh-TW" sz="1798" dirty="0">
                <a:solidFill>
                  <a:schemeClr val="tx1"/>
                </a:solidFill>
              </a:endParaRPr>
            </a:p>
            <a:p>
              <a:r>
                <a:rPr lang="en-US" altLang="zh-TW" sz="1798" dirty="0">
                  <a:solidFill>
                    <a:srgbClr val="FF0000"/>
                  </a:solidFill>
                </a:rPr>
                <a:t>A1</a:t>
              </a:r>
              <a:r>
                <a:rPr lang="zh-TW" altLang="en-US" sz="1798" dirty="0">
                  <a:solidFill>
                    <a:srgbClr val="FF0000"/>
                  </a:solidFill>
                </a:rPr>
                <a:t>樓梯前→穿堂→田徑場</a:t>
              </a:r>
              <a:endParaRPr lang="en-US" altLang="zh-TW" sz="1798" dirty="0">
                <a:solidFill>
                  <a:srgbClr val="FF0000"/>
                </a:solidFill>
              </a:endParaRPr>
            </a:p>
          </p:txBody>
        </p:sp>
        <p:sp>
          <p:nvSpPr>
            <p:cNvPr id="24" name="矩形: 圓角 23">
              <a:extLst>
                <a:ext uri="{FF2B5EF4-FFF2-40B4-BE49-F238E27FC236}">
                  <a16:creationId xmlns:a16="http://schemas.microsoft.com/office/drawing/2014/main" id="{BDBA9095-F5F1-486B-A404-9251CAF462B1}"/>
                </a:ext>
              </a:extLst>
            </p:cNvPr>
            <p:cNvSpPr/>
            <p:nvPr/>
          </p:nvSpPr>
          <p:spPr>
            <a:xfrm>
              <a:off x="8425653" y="4165305"/>
              <a:ext cx="2511073" cy="1065204"/>
            </a:xfrm>
            <a:prstGeom prst="roundRect">
              <a:avLst/>
            </a:prstGeom>
            <a:noFill/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1798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701.702.703</a:t>
              </a:r>
              <a:r>
                <a:rPr lang="zh-TW" altLang="en-US" sz="1798" dirty="0">
                  <a:solidFill>
                    <a:schemeClr val="tx1"/>
                  </a:solidFill>
                </a:rPr>
                <a:t>班路線：</a:t>
              </a:r>
              <a:endParaRPr lang="en-US" altLang="zh-TW" sz="1798" dirty="0">
                <a:solidFill>
                  <a:schemeClr val="tx1"/>
                </a:solidFill>
              </a:endParaRPr>
            </a:p>
            <a:p>
              <a:r>
                <a:rPr lang="en-US" altLang="zh-TW" sz="1798" dirty="0">
                  <a:solidFill>
                    <a:srgbClr val="FF0000"/>
                  </a:solidFill>
                </a:rPr>
                <a:t>B</a:t>
              </a:r>
              <a:r>
                <a:rPr lang="zh-TW" altLang="en-US" sz="1798" dirty="0">
                  <a:solidFill>
                    <a:srgbClr val="FF0000"/>
                  </a:solidFill>
                </a:rPr>
                <a:t>樓梯前→</a:t>
              </a:r>
              <a:r>
                <a:rPr lang="zh-TW" altLang="en-US" sz="1600" dirty="0">
                  <a:solidFill>
                    <a:srgbClr val="FF0000"/>
                  </a:solidFill>
                </a:rPr>
                <a:t>圖書館前拱門→</a:t>
              </a:r>
              <a:r>
                <a:rPr lang="zh-TW" altLang="en-US" sz="1798" dirty="0">
                  <a:solidFill>
                    <a:srgbClr val="FF0000"/>
                  </a:solidFill>
                </a:rPr>
                <a:t>田徑場</a:t>
              </a:r>
              <a:endParaRPr lang="en-US" altLang="zh-TW" sz="1798" dirty="0">
                <a:solidFill>
                  <a:srgbClr val="FF0000"/>
                </a:solidFill>
              </a:endParaRPr>
            </a:p>
          </p:txBody>
        </p:sp>
        <p:sp>
          <p:nvSpPr>
            <p:cNvPr id="25" name="矩形: 圓角 24">
              <a:extLst>
                <a:ext uri="{FF2B5EF4-FFF2-40B4-BE49-F238E27FC236}">
                  <a16:creationId xmlns:a16="http://schemas.microsoft.com/office/drawing/2014/main" id="{3EC71B57-BDCF-4E8E-9497-894E22B2D410}"/>
                </a:ext>
              </a:extLst>
            </p:cNvPr>
            <p:cNvSpPr/>
            <p:nvPr/>
          </p:nvSpPr>
          <p:spPr>
            <a:xfrm>
              <a:off x="339721" y="5816270"/>
              <a:ext cx="1712140" cy="74623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798" dirty="0"/>
                <a:t>疏散集合地</a:t>
              </a:r>
              <a:r>
                <a:rPr lang="en-US" altLang="zh-TW" sz="1798" dirty="0"/>
                <a:t>:</a:t>
              </a:r>
            </a:p>
            <a:p>
              <a:pPr algn="ctr"/>
              <a:r>
                <a:rPr lang="zh-TW" altLang="en-US" sz="1798" dirty="0"/>
                <a:t>田徑場</a:t>
              </a:r>
            </a:p>
          </p:txBody>
        </p:sp>
        <p:pic>
          <p:nvPicPr>
            <p:cNvPr id="26" name="圖片 25" descr="一張含有 文字 的圖片&#10;&#10;自動產生的描述">
              <a:extLst>
                <a:ext uri="{FF2B5EF4-FFF2-40B4-BE49-F238E27FC236}">
                  <a16:creationId xmlns:a16="http://schemas.microsoft.com/office/drawing/2014/main" id="{48FC8CEA-B962-4F03-A4E3-E66027DB3D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710"/>
            <a:stretch/>
          </p:blipFill>
          <p:spPr>
            <a:xfrm>
              <a:off x="213289" y="274974"/>
              <a:ext cx="1965004" cy="3506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635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群組 43">
            <a:extLst>
              <a:ext uri="{FF2B5EF4-FFF2-40B4-BE49-F238E27FC236}">
                <a16:creationId xmlns:a16="http://schemas.microsoft.com/office/drawing/2014/main" id="{9360ED63-AE1B-4563-8455-A8CD9F0C7A50}"/>
              </a:ext>
            </a:extLst>
          </p:cNvPr>
          <p:cNvGrpSpPr/>
          <p:nvPr/>
        </p:nvGrpSpPr>
        <p:grpSpPr>
          <a:xfrm>
            <a:off x="65018" y="213327"/>
            <a:ext cx="12061964" cy="6287527"/>
            <a:chOff x="103085" y="274975"/>
            <a:chExt cx="12061964" cy="6287527"/>
          </a:xfrm>
        </p:grpSpPr>
        <p:grpSp>
          <p:nvGrpSpPr>
            <p:cNvPr id="45" name="群組 44">
              <a:extLst>
                <a:ext uri="{FF2B5EF4-FFF2-40B4-BE49-F238E27FC236}">
                  <a16:creationId xmlns:a16="http://schemas.microsoft.com/office/drawing/2014/main" id="{E2C1CA7B-2722-4CAC-A90F-2C0FE7301637}"/>
                </a:ext>
              </a:extLst>
            </p:cNvPr>
            <p:cNvGrpSpPr/>
            <p:nvPr/>
          </p:nvGrpSpPr>
          <p:grpSpPr>
            <a:xfrm>
              <a:off x="267381" y="1635633"/>
              <a:ext cx="11647917" cy="748543"/>
              <a:chOff x="4239242" y="1601141"/>
              <a:chExt cx="6951427" cy="748933"/>
            </a:xfrm>
          </p:grpSpPr>
          <p:sp>
            <p:nvSpPr>
              <p:cNvPr id="70" name="矩形 69">
                <a:extLst>
                  <a:ext uri="{FF2B5EF4-FFF2-40B4-BE49-F238E27FC236}">
                    <a16:creationId xmlns:a16="http://schemas.microsoft.com/office/drawing/2014/main" id="{65AD7774-5957-40CF-BA6B-FA480DE5099C}"/>
                  </a:ext>
                </a:extLst>
              </p:cNvPr>
              <p:cNvSpPr/>
              <p:nvPr/>
            </p:nvSpPr>
            <p:spPr>
              <a:xfrm>
                <a:off x="4239242" y="1602298"/>
                <a:ext cx="686501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1600" b="1" dirty="0"/>
                  <a:t>器材室</a:t>
                </a:r>
              </a:p>
            </p:txBody>
          </p:sp>
          <p:sp>
            <p:nvSpPr>
              <p:cNvPr id="71" name="矩形 70">
                <a:extLst>
                  <a:ext uri="{FF2B5EF4-FFF2-40B4-BE49-F238E27FC236}">
                    <a16:creationId xmlns:a16="http://schemas.microsoft.com/office/drawing/2014/main" id="{27DEC4A4-C0A9-4869-90CB-EE94442BCB97}"/>
                  </a:ext>
                </a:extLst>
              </p:cNvPr>
              <p:cNvSpPr/>
              <p:nvPr/>
            </p:nvSpPr>
            <p:spPr>
              <a:xfrm>
                <a:off x="4935751" y="1602298"/>
                <a:ext cx="408942" cy="746620"/>
              </a:xfrm>
              <a:prstGeom prst="rect">
                <a:avLst/>
              </a:prstGeom>
              <a:solidFill>
                <a:srgbClr val="FFCCFF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C</a:t>
                </a:r>
              </a:p>
              <a:p>
                <a:pPr algn="ctr"/>
                <a:r>
                  <a:rPr lang="zh-TW" altLang="en-US" sz="1600" dirty="0"/>
                  <a:t>樓梯</a:t>
                </a:r>
              </a:p>
            </p:txBody>
          </p:sp>
          <p:sp>
            <p:nvSpPr>
              <p:cNvPr id="72" name="矩形 71">
                <a:extLst>
                  <a:ext uri="{FF2B5EF4-FFF2-40B4-BE49-F238E27FC236}">
                    <a16:creationId xmlns:a16="http://schemas.microsoft.com/office/drawing/2014/main" id="{B44756A5-A93E-46E4-9D7D-CE2274AB70A2}"/>
                  </a:ext>
                </a:extLst>
              </p:cNvPr>
              <p:cNvSpPr/>
              <p:nvPr/>
            </p:nvSpPr>
            <p:spPr>
              <a:xfrm>
                <a:off x="5359740" y="1602298"/>
                <a:ext cx="382534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1600" dirty="0"/>
                  <a:t>男廁</a:t>
                </a:r>
              </a:p>
            </p:txBody>
          </p:sp>
          <p:sp>
            <p:nvSpPr>
              <p:cNvPr id="73" name="矩形 72">
                <a:extLst>
                  <a:ext uri="{FF2B5EF4-FFF2-40B4-BE49-F238E27FC236}">
                    <a16:creationId xmlns:a16="http://schemas.microsoft.com/office/drawing/2014/main" id="{80CB5852-B966-4391-85DE-F5A05C3620D1}"/>
                  </a:ext>
                </a:extLst>
              </p:cNvPr>
              <p:cNvSpPr/>
              <p:nvPr/>
            </p:nvSpPr>
            <p:spPr>
              <a:xfrm>
                <a:off x="5742275" y="1602298"/>
                <a:ext cx="411060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1600" dirty="0"/>
                  <a:t>女廁</a:t>
                </a:r>
              </a:p>
            </p:txBody>
          </p:sp>
          <p:sp>
            <p:nvSpPr>
              <p:cNvPr id="74" name="矩形 73">
                <a:extLst>
                  <a:ext uri="{FF2B5EF4-FFF2-40B4-BE49-F238E27FC236}">
                    <a16:creationId xmlns:a16="http://schemas.microsoft.com/office/drawing/2014/main" id="{C213B3A8-BA90-4F91-8CBF-9B0AC00AD1BA}"/>
                  </a:ext>
                </a:extLst>
              </p:cNvPr>
              <p:cNvSpPr/>
              <p:nvPr/>
            </p:nvSpPr>
            <p:spPr>
              <a:xfrm>
                <a:off x="6151356" y="1601141"/>
                <a:ext cx="594879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1600" b="1" dirty="0"/>
                  <a:t>國文科</a:t>
                </a:r>
                <a:endParaRPr lang="en-US" altLang="zh-TW" sz="1600" b="1" dirty="0"/>
              </a:p>
              <a:p>
                <a:pPr algn="ctr"/>
                <a:r>
                  <a:rPr lang="zh-TW" altLang="en-US" sz="1600" b="1" dirty="0"/>
                  <a:t>辦公室</a:t>
                </a:r>
              </a:p>
            </p:txBody>
          </p:sp>
          <p:sp>
            <p:nvSpPr>
              <p:cNvPr id="75" name="矩形 74">
                <a:extLst>
                  <a:ext uri="{FF2B5EF4-FFF2-40B4-BE49-F238E27FC236}">
                    <a16:creationId xmlns:a16="http://schemas.microsoft.com/office/drawing/2014/main" id="{C861D52C-9FDA-43EA-BD8F-9664AD0D275D}"/>
                  </a:ext>
                </a:extLst>
              </p:cNvPr>
              <p:cNvSpPr/>
              <p:nvPr/>
            </p:nvSpPr>
            <p:spPr>
              <a:xfrm>
                <a:off x="6744255" y="1603454"/>
                <a:ext cx="393065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105</a:t>
                </a:r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76" name="矩形 75">
                <a:extLst>
                  <a:ext uri="{FF2B5EF4-FFF2-40B4-BE49-F238E27FC236}">
                    <a16:creationId xmlns:a16="http://schemas.microsoft.com/office/drawing/2014/main" id="{1319827A-C372-46F0-8BE0-B743D5578AE2}"/>
                  </a:ext>
                </a:extLst>
              </p:cNvPr>
              <p:cNvSpPr/>
              <p:nvPr/>
            </p:nvSpPr>
            <p:spPr>
              <a:xfrm>
                <a:off x="7132396" y="1601141"/>
                <a:ext cx="360299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104</a:t>
                </a:r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77" name="矩形 76">
                <a:extLst>
                  <a:ext uri="{FF2B5EF4-FFF2-40B4-BE49-F238E27FC236}">
                    <a16:creationId xmlns:a16="http://schemas.microsoft.com/office/drawing/2014/main" id="{22DB7666-5ACB-4C32-B924-BF88D3E5E8D8}"/>
                  </a:ext>
                </a:extLst>
              </p:cNvPr>
              <p:cNvSpPr/>
              <p:nvPr/>
            </p:nvSpPr>
            <p:spPr>
              <a:xfrm>
                <a:off x="7502162" y="1603454"/>
                <a:ext cx="356674" cy="73707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103</a:t>
                </a:r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78" name="矩形 77">
                <a:extLst>
                  <a:ext uri="{FF2B5EF4-FFF2-40B4-BE49-F238E27FC236}">
                    <a16:creationId xmlns:a16="http://schemas.microsoft.com/office/drawing/2014/main" id="{3DF62A58-03C8-4520-8AD1-4233F7DD4D48}"/>
                  </a:ext>
                </a:extLst>
              </p:cNvPr>
              <p:cNvSpPr/>
              <p:nvPr/>
            </p:nvSpPr>
            <p:spPr>
              <a:xfrm>
                <a:off x="10083459" y="1602298"/>
                <a:ext cx="357404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210</a:t>
                </a:r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79" name="矩形 78">
                <a:extLst>
                  <a:ext uri="{FF2B5EF4-FFF2-40B4-BE49-F238E27FC236}">
                    <a16:creationId xmlns:a16="http://schemas.microsoft.com/office/drawing/2014/main" id="{8E6A02E6-8044-46E5-B0BE-E5C8197DA8DB}"/>
                  </a:ext>
                </a:extLst>
              </p:cNvPr>
              <p:cNvSpPr/>
              <p:nvPr/>
            </p:nvSpPr>
            <p:spPr>
              <a:xfrm>
                <a:off x="9714796" y="1602298"/>
                <a:ext cx="357404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211</a:t>
                </a:r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80" name="矩形 79">
                <a:extLst>
                  <a:ext uri="{FF2B5EF4-FFF2-40B4-BE49-F238E27FC236}">
                    <a16:creationId xmlns:a16="http://schemas.microsoft.com/office/drawing/2014/main" id="{30CA9D09-65AE-4C0B-BBFF-E1638092893A}"/>
                  </a:ext>
                </a:extLst>
              </p:cNvPr>
              <p:cNvSpPr/>
              <p:nvPr/>
            </p:nvSpPr>
            <p:spPr>
              <a:xfrm>
                <a:off x="9356895" y="1602298"/>
                <a:ext cx="357810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212</a:t>
                </a:r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81" name="矩形 80">
                <a:extLst>
                  <a:ext uri="{FF2B5EF4-FFF2-40B4-BE49-F238E27FC236}">
                    <a16:creationId xmlns:a16="http://schemas.microsoft.com/office/drawing/2014/main" id="{8F701F03-6861-4BF2-A781-0A3933B68A96}"/>
                  </a:ext>
                </a:extLst>
              </p:cNvPr>
              <p:cNvSpPr/>
              <p:nvPr/>
            </p:nvSpPr>
            <p:spPr>
              <a:xfrm>
                <a:off x="8985377" y="1602298"/>
                <a:ext cx="360299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213</a:t>
                </a:r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82" name="矩形 81">
                <a:extLst>
                  <a:ext uri="{FF2B5EF4-FFF2-40B4-BE49-F238E27FC236}">
                    <a16:creationId xmlns:a16="http://schemas.microsoft.com/office/drawing/2014/main" id="{BEDA5B6E-7784-412E-9C6D-4DA1D65EC877}"/>
                  </a:ext>
                </a:extLst>
              </p:cNvPr>
              <p:cNvSpPr/>
              <p:nvPr/>
            </p:nvSpPr>
            <p:spPr>
              <a:xfrm>
                <a:off x="8621834" y="1602298"/>
                <a:ext cx="360299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214</a:t>
                </a:r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83" name="矩形 82">
                <a:extLst>
                  <a:ext uri="{FF2B5EF4-FFF2-40B4-BE49-F238E27FC236}">
                    <a16:creationId xmlns:a16="http://schemas.microsoft.com/office/drawing/2014/main" id="{A5A53990-8F7C-4D1A-B0EB-1A09EA2FFB4C}"/>
                  </a:ext>
                </a:extLst>
              </p:cNvPr>
              <p:cNvSpPr/>
              <p:nvPr/>
            </p:nvSpPr>
            <p:spPr>
              <a:xfrm>
                <a:off x="8219296" y="1602298"/>
                <a:ext cx="405473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101</a:t>
                </a:r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84" name="矩形 83">
                <a:extLst>
                  <a:ext uri="{FF2B5EF4-FFF2-40B4-BE49-F238E27FC236}">
                    <a16:creationId xmlns:a16="http://schemas.microsoft.com/office/drawing/2014/main" id="{016D4B26-60E3-4132-86A1-42059267FDBD}"/>
                  </a:ext>
                </a:extLst>
              </p:cNvPr>
              <p:cNvSpPr/>
              <p:nvPr/>
            </p:nvSpPr>
            <p:spPr>
              <a:xfrm>
                <a:off x="10779609" y="1602298"/>
                <a:ext cx="411060" cy="746620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B</a:t>
                </a:r>
              </a:p>
              <a:p>
                <a:pPr algn="ctr"/>
                <a:r>
                  <a:rPr lang="zh-TW" altLang="en-US" sz="1600" dirty="0"/>
                  <a:t>樓梯</a:t>
                </a:r>
              </a:p>
            </p:txBody>
          </p:sp>
          <p:sp>
            <p:nvSpPr>
              <p:cNvPr id="85" name="矩形 84">
                <a:extLst>
                  <a:ext uri="{FF2B5EF4-FFF2-40B4-BE49-F238E27FC236}">
                    <a16:creationId xmlns:a16="http://schemas.microsoft.com/office/drawing/2014/main" id="{A0803AE6-2AE6-44AC-A1AE-10C0782AA0F6}"/>
                  </a:ext>
                </a:extLst>
              </p:cNvPr>
              <p:cNvSpPr/>
              <p:nvPr/>
            </p:nvSpPr>
            <p:spPr>
              <a:xfrm>
                <a:off x="10444107" y="1602298"/>
                <a:ext cx="332259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1600" dirty="0"/>
                  <a:t>女廁</a:t>
                </a:r>
              </a:p>
            </p:txBody>
          </p:sp>
        </p:grp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3A438706-4AD8-4A6A-B504-F2DAF29B120A}"/>
                </a:ext>
              </a:extLst>
            </p:cNvPr>
            <p:cNvSpPr/>
            <p:nvPr/>
          </p:nvSpPr>
          <p:spPr>
            <a:xfrm>
              <a:off x="6975120" y="2406502"/>
              <a:ext cx="686143" cy="2814712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798" b="1" dirty="0"/>
                <a:t>至</a:t>
              </a:r>
              <a:endParaRPr lang="en-US" altLang="zh-TW" sz="1798" b="1" dirty="0"/>
            </a:p>
            <a:p>
              <a:pPr algn="ctr"/>
              <a:r>
                <a:rPr lang="zh-TW" altLang="en-US" sz="1798" b="1" dirty="0"/>
                <a:t>德</a:t>
              </a:r>
              <a:endParaRPr lang="en-US" altLang="zh-TW" sz="1798" b="1" dirty="0"/>
            </a:p>
            <a:p>
              <a:pPr algn="ctr"/>
              <a:r>
                <a:rPr lang="zh-TW" altLang="en-US" sz="1798" b="1" dirty="0"/>
                <a:t>樓</a:t>
              </a:r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5B2A39FE-0219-483D-AFFF-8981867A3ACE}"/>
                </a:ext>
              </a:extLst>
            </p:cNvPr>
            <p:cNvSpPr/>
            <p:nvPr/>
          </p:nvSpPr>
          <p:spPr>
            <a:xfrm>
              <a:off x="6421743" y="2431051"/>
              <a:ext cx="516536" cy="1065204"/>
            </a:xfrm>
            <a:prstGeom prst="rect">
              <a:avLst/>
            </a:prstGeom>
            <a:solidFill>
              <a:srgbClr val="CCFFCC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A</a:t>
              </a:r>
            </a:p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2</a:t>
              </a:r>
              <a:r>
                <a:rPr lang="zh-TW" altLang="en-US" sz="1600" dirty="0"/>
                <a:t>樓梯</a:t>
              </a:r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8363DFA5-8264-4071-B880-5249BF24C719}"/>
                </a:ext>
              </a:extLst>
            </p:cNvPr>
            <p:cNvSpPr/>
            <p:nvPr/>
          </p:nvSpPr>
          <p:spPr>
            <a:xfrm>
              <a:off x="2536675" y="2456608"/>
              <a:ext cx="603141" cy="7462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304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49" name="矩形: 圓角 48">
              <a:extLst>
                <a:ext uri="{FF2B5EF4-FFF2-40B4-BE49-F238E27FC236}">
                  <a16:creationId xmlns:a16="http://schemas.microsoft.com/office/drawing/2014/main" id="{F2BB1DC5-E7FF-4EBE-B370-274B4C0E63FE}"/>
                </a:ext>
              </a:extLst>
            </p:cNvPr>
            <p:cNvSpPr/>
            <p:nvPr/>
          </p:nvSpPr>
          <p:spPr>
            <a:xfrm>
              <a:off x="7591728" y="1631294"/>
              <a:ext cx="4356763" cy="770225"/>
            </a:xfrm>
            <a:prstGeom prst="roundRect">
              <a:avLst/>
            </a:prstGeom>
            <a:noFill/>
            <a:ln w="76200">
              <a:solidFill>
                <a:schemeClr val="accent4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8">
                <a:ln w="762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0" name="矩形: 圓角 49">
              <a:extLst>
                <a:ext uri="{FF2B5EF4-FFF2-40B4-BE49-F238E27FC236}">
                  <a16:creationId xmlns:a16="http://schemas.microsoft.com/office/drawing/2014/main" id="{292F06B9-00C6-4D88-9955-0A19F90C7B06}"/>
                </a:ext>
              </a:extLst>
            </p:cNvPr>
            <p:cNvSpPr/>
            <p:nvPr/>
          </p:nvSpPr>
          <p:spPr>
            <a:xfrm>
              <a:off x="1429938" y="1633321"/>
              <a:ext cx="4902490" cy="763000"/>
            </a:xfrm>
            <a:prstGeom prst="roundRect">
              <a:avLst/>
            </a:prstGeom>
            <a:noFill/>
            <a:ln w="762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8">
                <a:ln w="762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1" name="矩形: 圓角 50">
              <a:extLst>
                <a:ext uri="{FF2B5EF4-FFF2-40B4-BE49-F238E27FC236}">
                  <a16:creationId xmlns:a16="http://schemas.microsoft.com/office/drawing/2014/main" id="{2BCE2C1D-D29D-425A-9E58-9FCB9BA91290}"/>
                </a:ext>
              </a:extLst>
            </p:cNvPr>
            <p:cNvSpPr/>
            <p:nvPr/>
          </p:nvSpPr>
          <p:spPr>
            <a:xfrm>
              <a:off x="2543379" y="2431050"/>
              <a:ext cx="613766" cy="771791"/>
            </a:xfrm>
            <a:prstGeom prst="roundRect">
              <a:avLst/>
            </a:prstGeom>
            <a:noFill/>
            <a:ln w="762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8">
                <a:ln w="762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8B0CE99C-458E-4AA6-AEE3-8B6DC69333E5}"/>
                </a:ext>
              </a:extLst>
            </p:cNvPr>
            <p:cNvSpPr/>
            <p:nvPr/>
          </p:nvSpPr>
          <p:spPr>
            <a:xfrm>
              <a:off x="1799356" y="295502"/>
              <a:ext cx="9137369" cy="769041"/>
            </a:xfrm>
            <a:prstGeom prst="rect">
              <a:avLst/>
            </a:prstGeom>
            <a:noFill/>
          </p:spPr>
          <p:txBody>
            <a:bodyPr wrap="square" lIns="91392" tIns="45696" rIns="91392" bIns="45696">
              <a:spAutoFit/>
            </a:bodyPr>
            <a:lstStyle/>
            <a:p>
              <a:pPr algn="ctr"/>
              <a:r>
                <a:rPr lang="zh-TW" altLang="en-US" sz="4398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教學大樓教室防災疏散路線圖 </a:t>
              </a:r>
              <a:r>
                <a:rPr lang="en-US" altLang="zh-TW" sz="4398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3F</a:t>
              </a:r>
              <a:endParaRPr lang="zh-TW" altLang="en-US" sz="4398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grpSp>
          <p:nvGrpSpPr>
            <p:cNvPr id="53" name="群組 52">
              <a:extLst>
                <a:ext uri="{FF2B5EF4-FFF2-40B4-BE49-F238E27FC236}">
                  <a16:creationId xmlns:a16="http://schemas.microsoft.com/office/drawing/2014/main" id="{729F617B-CF16-41CD-8ABE-6DB86D6682D7}"/>
                </a:ext>
              </a:extLst>
            </p:cNvPr>
            <p:cNvGrpSpPr/>
            <p:nvPr/>
          </p:nvGrpSpPr>
          <p:grpSpPr>
            <a:xfrm>
              <a:off x="1171937" y="2342289"/>
              <a:ext cx="1188286" cy="2814712"/>
              <a:chOff x="1306556" y="2477102"/>
              <a:chExt cx="1188906" cy="2891852"/>
            </a:xfrm>
          </p:grpSpPr>
          <p:sp>
            <p:nvSpPr>
              <p:cNvPr id="68" name="箭號: 向下 67">
                <a:extLst>
                  <a:ext uri="{FF2B5EF4-FFF2-40B4-BE49-F238E27FC236}">
                    <a16:creationId xmlns:a16="http://schemas.microsoft.com/office/drawing/2014/main" id="{079D65D9-8FAC-4EC0-AE9F-E054CB2BD228}"/>
                  </a:ext>
                </a:extLst>
              </p:cNvPr>
              <p:cNvSpPr/>
              <p:nvPr/>
            </p:nvSpPr>
            <p:spPr>
              <a:xfrm>
                <a:off x="1306556" y="2537928"/>
                <a:ext cx="1188906" cy="2831026"/>
              </a:xfrm>
              <a:prstGeom prst="downArrow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798" dirty="0"/>
              </a:p>
            </p:txBody>
          </p:sp>
          <p:sp>
            <p:nvSpPr>
              <p:cNvPr id="69" name="文字方塊 68">
                <a:extLst>
                  <a:ext uri="{FF2B5EF4-FFF2-40B4-BE49-F238E27FC236}">
                    <a16:creationId xmlns:a16="http://schemas.microsoft.com/office/drawing/2014/main" id="{5FEE99DB-898F-4983-992A-2379C1D7A63F}"/>
                  </a:ext>
                </a:extLst>
              </p:cNvPr>
              <p:cNvSpPr txBox="1"/>
              <p:nvPr/>
            </p:nvSpPr>
            <p:spPr>
              <a:xfrm>
                <a:off x="1711065" y="2477102"/>
                <a:ext cx="318782" cy="15167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altLang="zh-TW" sz="1798" dirty="0"/>
              </a:p>
              <a:p>
                <a:r>
                  <a:rPr lang="zh-TW" altLang="en-US" sz="1798" b="1" dirty="0"/>
                  <a:t>往眼鏡區</a:t>
                </a:r>
              </a:p>
            </p:txBody>
          </p:sp>
        </p:grpSp>
        <p:pic>
          <p:nvPicPr>
            <p:cNvPr id="54" name="圖片 53">
              <a:extLst>
                <a:ext uri="{FF2B5EF4-FFF2-40B4-BE49-F238E27FC236}">
                  <a16:creationId xmlns:a16="http://schemas.microsoft.com/office/drawing/2014/main" id="{895C3F7C-EA17-410E-A983-84B14D365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77524" y="1635633"/>
              <a:ext cx="685068" cy="763000"/>
            </a:xfrm>
            <a:prstGeom prst="rect">
              <a:avLst/>
            </a:prstGeom>
          </p:spPr>
        </p:pic>
        <p:pic>
          <p:nvPicPr>
            <p:cNvPr id="55" name="圖片 54">
              <a:extLst>
                <a:ext uri="{FF2B5EF4-FFF2-40B4-BE49-F238E27FC236}">
                  <a16:creationId xmlns:a16="http://schemas.microsoft.com/office/drawing/2014/main" id="{DADA88FB-33D3-4E7A-B81A-4715A050A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9237" y="1635633"/>
              <a:ext cx="619239" cy="739003"/>
            </a:xfrm>
            <a:prstGeom prst="rect">
              <a:avLst/>
            </a:prstGeom>
          </p:spPr>
        </p:pic>
        <p:pic>
          <p:nvPicPr>
            <p:cNvPr id="56" name="圖片 55">
              <a:extLst>
                <a:ext uri="{FF2B5EF4-FFF2-40B4-BE49-F238E27FC236}">
                  <a16:creationId xmlns:a16="http://schemas.microsoft.com/office/drawing/2014/main" id="{2C77142F-E595-4EB2-892C-C834EB67D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75283" y="1635634"/>
              <a:ext cx="556739" cy="736691"/>
            </a:xfrm>
            <a:prstGeom prst="rect">
              <a:avLst/>
            </a:prstGeom>
          </p:spPr>
        </p:pic>
        <p:grpSp>
          <p:nvGrpSpPr>
            <p:cNvPr id="57" name="群組 56">
              <a:extLst>
                <a:ext uri="{FF2B5EF4-FFF2-40B4-BE49-F238E27FC236}">
                  <a16:creationId xmlns:a16="http://schemas.microsoft.com/office/drawing/2014/main" id="{3A87C274-9A69-4F5B-9A5A-3B20C448020A}"/>
                </a:ext>
              </a:extLst>
            </p:cNvPr>
            <p:cNvGrpSpPr/>
            <p:nvPr/>
          </p:nvGrpSpPr>
          <p:grpSpPr>
            <a:xfrm>
              <a:off x="10976763" y="2372325"/>
              <a:ext cx="1188286" cy="2888279"/>
              <a:chOff x="1306556" y="2537928"/>
              <a:chExt cx="1188906" cy="2831026"/>
            </a:xfrm>
          </p:grpSpPr>
          <p:sp>
            <p:nvSpPr>
              <p:cNvPr id="66" name="箭號: 向下 65">
                <a:extLst>
                  <a:ext uri="{FF2B5EF4-FFF2-40B4-BE49-F238E27FC236}">
                    <a16:creationId xmlns:a16="http://schemas.microsoft.com/office/drawing/2014/main" id="{BEC6A71F-B409-4FD0-821B-56F73A5DFBF0}"/>
                  </a:ext>
                </a:extLst>
              </p:cNvPr>
              <p:cNvSpPr/>
              <p:nvPr/>
            </p:nvSpPr>
            <p:spPr>
              <a:xfrm>
                <a:off x="1306556" y="2537928"/>
                <a:ext cx="1188906" cy="2831026"/>
              </a:xfrm>
              <a:prstGeom prst="downArrow">
                <a:avLst/>
              </a:prstGeom>
              <a:noFill/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798" dirty="0"/>
              </a:p>
            </p:txBody>
          </p:sp>
          <p:sp>
            <p:nvSpPr>
              <p:cNvPr id="67" name="文字方塊 66">
                <a:extLst>
                  <a:ext uri="{FF2B5EF4-FFF2-40B4-BE49-F238E27FC236}">
                    <a16:creationId xmlns:a16="http://schemas.microsoft.com/office/drawing/2014/main" id="{1E6AB812-E2D8-43B7-B8F5-EAD177CEAFD5}"/>
                  </a:ext>
                </a:extLst>
              </p:cNvPr>
              <p:cNvSpPr txBox="1"/>
              <p:nvPr/>
            </p:nvSpPr>
            <p:spPr>
              <a:xfrm>
                <a:off x="1729302" y="2946333"/>
                <a:ext cx="318782" cy="1718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798" b="1" dirty="0"/>
                  <a:t>往</a:t>
                </a:r>
                <a:endParaRPr lang="en-US" altLang="zh-TW" sz="1798" b="1" dirty="0"/>
              </a:p>
              <a:p>
                <a:r>
                  <a:rPr lang="zh-TW" altLang="en-US" sz="1798" b="1" dirty="0"/>
                  <a:t>圖書館拱門</a:t>
                </a:r>
              </a:p>
            </p:txBody>
          </p:sp>
        </p:grpSp>
        <p:sp>
          <p:nvSpPr>
            <p:cNvPr id="58" name="文字方塊 57">
              <a:extLst>
                <a:ext uri="{FF2B5EF4-FFF2-40B4-BE49-F238E27FC236}">
                  <a16:creationId xmlns:a16="http://schemas.microsoft.com/office/drawing/2014/main" id="{80389BCA-1B62-44D2-82BC-4E49956F2199}"/>
                </a:ext>
              </a:extLst>
            </p:cNvPr>
            <p:cNvSpPr txBox="1"/>
            <p:nvPr/>
          </p:nvSpPr>
          <p:spPr>
            <a:xfrm>
              <a:off x="7733680" y="4052214"/>
              <a:ext cx="420877" cy="369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zh-TW" sz="1798" b="1" dirty="0"/>
            </a:p>
          </p:txBody>
        </p:sp>
        <p:grpSp>
          <p:nvGrpSpPr>
            <p:cNvPr id="59" name="群組 58">
              <a:extLst>
                <a:ext uri="{FF2B5EF4-FFF2-40B4-BE49-F238E27FC236}">
                  <a16:creationId xmlns:a16="http://schemas.microsoft.com/office/drawing/2014/main" id="{6407D37E-2AE4-406B-A376-126B41AD528B}"/>
                </a:ext>
              </a:extLst>
            </p:cNvPr>
            <p:cNvGrpSpPr/>
            <p:nvPr/>
          </p:nvGrpSpPr>
          <p:grpSpPr>
            <a:xfrm>
              <a:off x="6181700" y="2431053"/>
              <a:ext cx="980548" cy="3829491"/>
              <a:chOff x="1306556" y="2537928"/>
              <a:chExt cx="1188906" cy="2831026"/>
            </a:xfrm>
          </p:grpSpPr>
          <p:sp>
            <p:nvSpPr>
              <p:cNvPr id="64" name="箭號: 向下 63">
                <a:extLst>
                  <a:ext uri="{FF2B5EF4-FFF2-40B4-BE49-F238E27FC236}">
                    <a16:creationId xmlns:a16="http://schemas.microsoft.com/office/drawing/2014/main" id="{AD5EC740-7C9A-4E73-86D7-886DF0B135FB}"/>
                  </a:ext>
                </a:extLst>
              </p:cNvPr>
              <p:cNvSpPr/>
              <p:nvPr/>
            </p:nvSpPr>
            <p:spPr>
              <a:xfrm>
                <a:off x="1306556" y="2537928"/>
                <a:ext cx="1188906" cy="2831026"/>
              </a:xfrm>
              <a:prstGeom prst="downArrow">
                <a:avLst/>
              </a:prstGeom>
              <a:noFill/>
              <a:ln w="571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798" dirty="0"/>
              </a:p>
            </p:txBody>
          </p:sp>
          <p:sp>
            <p:nvSpPr>
              <p:cNvPr id="65" name="文字方塊 64">
                <a:extLst>
                  <a:ext uri="{FF2B5EF4-FFF2-40B4-BE49-F238E27FC236}">
                    <a16:creationId xmlns:a16="http://schemas.microsoft.com/office/drawing/2014/main" id="{EB82069A-2FB2-4BFC-8E11-5A3E704EBC64}"/>
                  </a:ext>
                </a:extLst>
              </p:cNvPr>
              <p:cNvSpPr txBox="1"/>
              <p:nvPr/>
            </p:nvSpPr>
            <p:spPr>
              <a:xfrm>
                <a:off x="1683804" y="3736408"/>
                <a:ext cx="510310" cy="6822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798" b="1" dirty="0"/>
                  <a:t>往</a:t>
                </a:r>
                <a:endParaRPr lang="en-US" altLang="zh-TW" sz="1798" b="1" dirty="0"/>
              </a:p>
              <a:p>
                <a:r>
                  <a:rPr lang="zh-TW" altLang="en-US" sz="1798" b="1" dirty="0"/>
                  <a:t>穿堂</a:t>
                </a:r>
                <a:endParaRPr lang="en-US" altLang="zh-TW" sz="1798" b="1" dirty="0"/>
              </a:p>
            </p:txBody>
          </p:sp>
        </p:grpSp>
        <p:sp>
          <p:nvSpPr>
            <p:cNvPr id="60" name="矩形: 圓角 59">
              <a:extLst>
                <a:ext uri="{FF2B5EF4-FFF2-40B4-BE49-F238E27FC236}">
                  <a16:creationId xmlns:a16="http://schemas.microsoft.com/office/drawing/2014/main" id="{190B5F7E-D127-4E9D-8A91-8D430D5A370A}"/>
                </a:ext>
              </a:extLst>
            </p:cNvPr>
            <p:cNvSpPr/>
            <p:nvPr/>
          </p:nvSpPr>
          <p:spPr>
            <a:xfrm>
              <a:off x="2629909" y="3822910"/>
              <a:ext cx="3409644" cy="1158849"/>
            </a:xfrm>
            <a:prstGeom prst="roundRect">
              <a:avLst/>
            </a:prstGeom>
            <a:noFill/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1798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101.102.</a:t>
              </a:r>
              <a:r>
                <a:rPr lang="zh-TW" altLang="en-US" sz="1798" dirty="0">
                  <a:solidFill>
                    <a:schemeClr val="tx1"/>
                  </a:solidFill>
                </a:rPr>
                <a:t>班路線：</a:t>
              </a:r>
              <a:endParaRPr lang="en-US" altLang="zh-TW" sz="1798" dirty="0">
                <a:solidFill>
                  <a:schemeClr val="tx1"/>
                </a:solidFill>
              </a:endParaRPr>
            </a:p>
            <a:p>
              <a:r>
                <a:rPr lang="en-US" altLang="zh-TW" sz="1798" dirty="0">
                  <a:solidFill>
                    <a:srgbClr val="FF0000"/>
                  </a:solidFill>
                </a:rPr>
                <a:t>A2</a:t>
              </a:r>
              <a:r>
                <a:rPr lang="zh-TW" altLang="en-US" sz="1798" dirty="0">
                  <a:solidFill>
                    <a:srgbClr val="FF0000"/>
                  </a:solidFill>
                </a:rPr>
                <a:t>樓梯至</a:t>
              </a:r>
              <a:r>
                <a:rPr lang="en-US" altLang="zh-TW" sz="1798" dirty="0">
                  <a:solidFill>
                    <a:srgbClr val="FF0000"/>
                  </a:solidFill>
                </a:rPr>
                <a:t>1F</a:t>
              </a:r>
              <a:r>
                <a:rPr lang="zh-TW" altLang="en-US" sz="1798" dirty="0">
                  <a:solidFill>
                    <a:srgbClr val="FF0000"/>
                  </a:solidFill>
                </a:rPr>
                <a:t>→穿堂→田徑場</a:t>
              </a:r>
              <a:endParaRPr lang="en-US" altLang="zh-TW" sz="1798" dirty="0">
                <a:solidFill>
                  <a:srgbClr val="FF0000"/>
                </a:solidFill>
              </a:endParaRPr>
            </a:p>
          </p:txBody>
        </p:sp>
        <p:sp>
          <p:nvSpPr>
            <p:cNvPr id="61" name="矩形: 圓角 60">
              <a:extLst>
                <a:ext uri="{FF2B5EF4-FFF2-40B4-BE49-F238E27FC236}">
                  <a16:creationId xmlns:a16="http://schemas.microsoft.com/office/drawing/2014/main" id="{6374CB05-6676-4D93-9252-F0CEF2ACC809}"/>
                </a:ext>
              </a:extLst>
            </p:cNvPr>
            <p:cNvSpPr/>
            <p:nvPr/>
          </p:nvSpPr>
          <p:spPr>
            <a:xfrm>
              <a:off x="8425653" y="4165305"/>
              <a:ext cx="2511073" cy="1065204"/>
            </a:xfrm>
            <a:prstGeom prst="roundRect">
              <a:avLst/>
            </a:prstGeom>
            <a:noFill/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1798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210.211.212</a:t>
              </a:r>
              <a:r>
                <a:rPr lang="zh-TW" altLang="en-US" sz="1798" dirty="0">
                  <a:solidFill>
                    <a:schemeClr val="tx1"/>
                  </a:solidFill>
                </a:rPr>
                <a:t>班路線：</a:t>
              </a:r>
              <a:endParaRPr lang="en-US" altLang="zh-TW" sz="1798" dirty="0">
                <a:solidFill>
                  <a:schemeClr val="tx1"/>
                </a:solidFill>
              </a:endParaRPr>
            </a:p>
            <a:p>
              <a:r>
                <a:rPr lang="en-US" altLang="zh-TW" sz="1798" dirty="0">
                  <a:solidFill>
                    <a:srgbClr val="FF0000"/>
                  </a:solidFill>
                </a:rPr>
                <a:t>B</a:t>
              </a:r>
              <a:r>
                <a:rPr lang="zh-TW" altLang="en-US" sz="1798" dirty="0">
                  <a:solidFill>
                    <a:srgbClr val="FF0000"/>
                  </a:solidFill>
                </a:rPr>
                <a:t>樓梯至</a:t>
              </a:r>
              <a:r>
                <a:rPr lang="en-US" altLang="zh-TW" sz="1798" dirty="0">
                  <a:solidFill>
                    <a:srgbClr val="FF0000"/>
                  </a:solidFill>
                </a:rPr>
                <a:t>1F</a:t>
              </a:r>
              <a:r>
                <a:rPr lang="zh-TW" altLang="en-US" sz="1798" dirty="0">
                  <a:solidFill>
                    <a:srgbClr val="FF0000"/>
                  </a:solidFill>
                </a:rPr>
                <a:t>→圖書館前拱門→田徑場</a:t>
              </a:r>
              <a:endParaRPr lang="en-US" altLang="zh-TW" sz="1798" dirty="0">
                <a:solidFill>
                  <a:srgbClr val="FF0000"/>
                </a:solidFill>
              </a:endParaRPr>
            </a:p>
          </p:txBody>
        </p:sp>
        <p:sp>
          <p:nvSpPr>
            <p:cNvPr id="62" name="矩形: 圓角 61">
              <a:extLst>
                <a:ext uri="{FF2B5EF4-FFF2-40B4-BE49-F238E27FC236}">
                  <a16:creationId xmlns:a16="http://schemas.microsoft.com/office/drawing/2014/main" id="{B492E245-10D0-4E48-BE8F-66EF33FD074B}"/>
                </a:ext>
              </a:extLst>
            </p:cNvPr>
            <p:cNvSpPr/>
            <p:nvPr/>
          </p:nvSpPr>
          <p:spPr>
            <a:xfrm>
              <a:off x="339721" y="5816270"/>
              <a:ext cx="1712140" cy="74623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798" dirty="0"/>
                <a:t>疏散集合地</a:t>
              </a:r>
              <a:r>
                <a:rPr lang="en-US" altLang="zh-TW" sz="1798" dirty="0"/>
                <a:t>:</a:t>
              </a:r>
            </a:p>
            <a:p>
              <a:pPr algn="ctr"/>
              <a:r>
                <a:rPr lang="zh-TW" altLang="en-US" sz="1798" dirty="0"/>
                <a:t>田徑場</a:t>
              </a:r>
            </a:p>
          </p:txBody>
        </p:sp>
        <p:pic>
          <p:nvPicPr>
            <p:cNvPr id="63" name="圖片 62" descr="一張含有 文字 的圖片&#10;&#10;自動產生的描述">
              <a:extLst>
                <a:ext uri="{FF2B5EF4-FFF2-40B4-BE49-F238E27FC236}">
                  <a16:creationId xmlns:a16="http://schemas.microsoft.com/office/drawing/2014/main" id="{FA005D83-EC31-4D2D-BDEE-4B359C038A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710"/>
            <a:stretch/>
          </p:blipFill>
          <p:spPr>
            <a:xfrm>
              <a:off x="103085" y="274975"/>
              <a:ext cx="1965004" cy="350690"/>
            </a:xfrm>
            <a:prstGeom prst="rect">
              <a:avLst/>
            </a:prstGeom>
          </p:spPr>
        </p:pic>
      </p:grpSp>
      <p:sp>
        <p:nvSpPr>
          <p:cNvPr id="86" name="文字方塊 85">
            <a:extLst>
              <a:ext uri="{FF2B5EF4-FFF2-40B4-BE49-F238E27FC236}">
                <a16:creationId xmlns:a16="http://schemas.microsoft.com/office/drawing/2014/main" id="{BE68D371-1BBD-4271-BBFF-D8871C9DFE3D}"/>
              </a:ext>
            </a:extLst>
          </p:cNvPr>
          <p:cNvSpPr txBox="1"/>
          <p:nvPr/>
        </p:nvSpPr>
        <p:spPr>
          <a:xfrm>
            <a:off x="6268330" y="1783260"/>
            <a:ext cx="64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latin typeface="Arial Black" panose="020B0A04020102020204" pitchFamily="34" charset="0"/>
              </a:rPr>
              <a:t>102</a:t>
            </a:r>
            <a:endParaRPr lang="zh-TW" altLang="en-US" dirty="0">
              <a:latin typeface="Arial Black" panose="020B0A04020102020204" pitchFamily="34" charset="0"/>
            </a:endParaRPr>
          </a:p>
        </p:txBody>
      </p:sp>
      <p:sp>
        <p:nvSpPr>
          <p:cNvPr id="87" name="矩形: 圓角 86">
            <a:extLst>
              <a:ext uri="{FF2B5EF4-FFF2-40B4-BE49-F238E27FC236}">
                <a16:creationId xmlns:a16="http://schemas.microsoft.com/office/drawing/2014/main" id="{ED97B112-727F-4FC4-9B99-F168284EE902}"/>
              </a:ext>
            </a:extLst>
          </p:cNvPr>
          <p:cNvSpPr/>
          <p:nvPr/>
        </p:nvSpPr>
        <p:spPr>
          <a:xfrm>
            <a:off x="2541528" y="5095354"/>
            <a:ext cx="3457818" cy="154931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798" dirty="0">
                <a:solidFill>
                  <a:schemeClr val="tx1"/>
                </a:solidFill>
                <a:latin typeface="Arial Black" panose="020B0A04020102020204" pitchFamily="34" charset="0"/>
              </a:rPr>
              <a:t>102.103.104.304</a:t>
            </a:r>
            <a:r>
              <a:rPr lang="zh-TW" altLang="en-US" sz="1798" dirty="0">
                <a:solidFill>
                  <a:schemeClr val="tx1"/>
                </a:solidFill>
              </a:rPr>
              <a:t>班路線：</a:t>
            </a:r>
            <a:endParaRPr lang="en-US" altLang="zh-TW" sz="1798" dirty="0">
              <a:solidFill>
                <a:schemeClr val="tx1"/>
              </a:solidFill>
            </a:endParaRPr>
          </a:p>
          <a:p>
            <a:r>
              <a:rPr lang="en-US" altLang="zh-TW" sz="1798" dirty="0">
                <a:solidFill>
                  <a:srgbClr val="FF0000"/>
                </a:solidFill>
              </a:rPr>
              <a:t>C</a:t>
            </a:r>
            <a:r>
              <a:rPr lang="zh-TW" altLang="en-US" sz="1798" dirty="0">
                <a:solidFill>
                  <a:srgbClr val="FF0000"/>
                </a:solidFill>
              </a:rPr>
              <a:t>樓梯至</a:t>
            </a:r>
            <a:r>
              <a:rPr lang="en-US" altLang="zh-TW" sz="1798" dirty="0">
                <a:solidFill>
                  <a:srgbClr val="FF0000"/>
                </a:solidFill>
              </a:rPr>
              <a:t>1F</a:t>
            </a:r>
            <a:r>
              <a:rPr lang="zh-TW" altLang="en-US" sz="1798" dirty="0">
                <a:solidFill>
                  <a:srgbClr val="FF0000"/>
                </a:solidFill>
              </a:rPr>
              <a:t>→</a:t>
            </a:r>
            <a:endParaRPr lang="en-US" altLang="zh-TW" sz="1798" dirty="0">
              <a:solidFill>
                <a:srgbClr val="FF0000"/>
              </a:solidFill>
            </a:endParaRPr>
          </a:p>
          <a:p>
            <a:r>
              <a:rPr lang="en-US" altLang="zh-TW" sz="1798" dirty="0">
                <a:solidFill>
                  <a:srgbClr val="FF0000"/>
                </a:solidFill>
              </a:rPr>
              <a:t>1F</a:t>
            </a:r>
            <a:r>
              <a:rPr lang="zh-TW" altLang="en-US" sz="1798" dirty="0">
                <a:solidFill>
                  <a:srgbClr val="FF0000"/>
                </a:solidFill>
              </a:rPr>
              <a:t>眼鏡區→交安教室旁拱門→</a:t>
            </a:r>
            <a:endParaRPr lang="en-US" altLang="zh-TW" sz="1798" dirty="0">
              <a:solidFill>
                <a:srgbClr val="FF0000"/>
              </a:solidFill>
            </a:endParaRPr>
          </a:p>
          <a:p>
            <a:r>
              <a:rPr lang="zh-TW" altLang="en-US" sz="1798" dirty="0">
                <a:solidFill>
                  <a:srgbClr val="FF0000"/>
                </a:solidFill>
              </a:rPr>
              <a:t>大同道→司令台右側→田徑場</a:t>
            </a:r>
            <a:endParaRPr lang="en-US" altLang="zh-TW" sz="1798" dirty="0">
              <a:solidFill>
                <a:srgbClr val="FF0000"/>
              </a:solidFill>
            </a:endParaRPr>
          </a:p>
        </p:txBody>
      </p:sp>
      <p:sp>
        <p:nvSpPr>
          <p:cNvPr id="88" name="矩形: 圓角 87">
            <a:extLst>
              <a:ext uri="{FF2B5EF4-FFF2-40B4-BE49-F238E27FC236}">
                <a16:creationId xmlns:a16="http://schemas.microsoft.com/office/drawing/2014/main" id="{73DDCD46-2D61-4074-BB71-CBE342C4336C}"/>
              </a:ext>
            </a:extLst>
          </p:cNvPr>
          <p:cNvSpPr/>
          <p:nvPr/>
        </p:nvSpPr>
        <p:spPr>
          <a:xfrm>
            <a:off x="6312041" y="1576297"/>
            <a:ext cx="1229376" cy="753461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8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89" name="矩形: 圓角 88">
            <a:extLst>
              <a:ext uri="{FF2B5EF4-FFF2-40B4-BE49-F238E27FC236}">
                <a16:creationId xmlns:a16="http://schemas.microsoft.com/office/drawing/2014/main" id="{69F4EEF0-BBC0-4667-9CD8-A2E231C275DF}"/>
              </a:ext>
            </a:extLst>
          </p:cNvPr>
          <p:cNvSpPr/>
          <p:nvPr/>
        </p:nvSpPr>
        <p:spPr>
          <a:xfrm>
            <a:off x="7543337" y="1594574"/>
            <a:ext cx="1229376" cy="753461"/>
          </a:xfrm>
          <a:prstGeom prst="roundRect">
            <a:avLst/>
          </a:prstGeom>
          <a:noFill/>
          <a:ln w="762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8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90" name="矩形 89">
            <a:extLst>
              <a:ext uri="{FF2B5EF4-FFF2-40B4-BE49-F238E27FC236}">
                <a16:creationId xmlns:a16="http://schemas.microsoft.com/office/drawing/2014/main" id="{806CDF22-0263-46CA-AC79-270FC522FCA0}"/>
              </a:ext>
            </a:extLst>
          </p:cNvPr>
          <p:cNvSpPr/>
          <p:nvPr/>
        </p:nvSpPr>
        <p:spPr>
          <a:xfrm>
            <a:off x="7677824" y="2356234"/>
            <a:ext cx="456455" cy="106520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latin typeface="Arial Black" panose="020B0A04020102020204" pitchFamily="34" charset="0"/>
              </a:rPr>
              <a:t>A1</a:t>
            </a:r>
            <a:r>
              <a:rPr lang="zh-TW" altLang="en-US" sz="1600" dirty="0"/>
              <a:t>樓梯</a:t>
            </a:r>
          </a:p>
        </p:txBody>
      </p:sp>
      <p:sp>
        <p:nvSpPr>
          <p:cNvPr id="91" name="箭號: 向下 90">
            <a:extLst>
              <a:ext uri="{FF2B5EF4-FFF2-40B4-BE49-F238E27FC236}">
                <a16:creationId xmlns:a16="http://schemas.microsoft.com/office/drawing/2014/main" id="{FD589B8F-B0F3-4CB4-BD2B-97E550FFF443}"/>
              </a:ext>
            </a:extLst>
          </p:cNvPr>
          <p:cNvSpPr/>
          <p:nvPr/>
        </p:nvSpPr>
        <p:spPr>
          <a:xfrm>
            <a:off x="7407037" y="2343056"/>
            <a:ext cx="980548" cy="3876908"/>
          </a:xfrm>
          <a:prstGeom prst="downArrow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8" dirty="0"/>
          </a:p>
        </p:txBody>
      </p:sp>
      <p:sp>
        <p:nvSpPr>
          <p:cNvPr id="92" name="文字方塊 91">
            <a:extLst>
              <a:ext uri="{FF2B5EF4-FFF2-40B4-BE49-F238E27FC236}">
                <a16:creationId xmlns:a16="http://schemas.microsoft.com/office/drawing/2014/main" id="{7E78984B-C15E-40EF-84B8-B32974980A83}"/>
              </a:ext>
            </a:extLst>
          </p:cNvPr>
          <p:cNvSpPr txBox="1"/>
          <p:nvPr/>
        </p:nvSpPr>
        <p:spPr>
          <a:xfrm>
            <a:off x="7707162" y="4019327"/>
            <a:ext cx="420877" cy="922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798" b="1" dirty="0"/>
              <a:t>往</a:t>
            </a:r>
            <a:endParaRPr lang="en-US" altLang="zh-TW" sz="1798" b="1" dirty="0"/>
          </a:p>
          <a:p>
            <a:r>
              <a:rPr lang="zh-TW" altLang="en-US" sz="1798" b="1" dirty="0"/>
              <a:t>穿堂</a:t>
            </a:r>
            <a:endParaRPr lang="en-US" altLang="zh-TW" sz="1798" b="1" dirty="0"/>
          </a:p>
        </p:txBody>
      </p:sp>
      <p:sp>
        <p:nvSpPr>
          <p:cNvPr id="141" name="矩形: 圓角 140">
            <a:extLst>
              <a:ext uri="{FF2B5EF4-FFF2-40B4-BE49-F238E27FC236}">
                <a16:creationId xmlns:a16="http://schemas.microsoft.com/office/drawing/2014/main" id="{73246CFD-5208-4315-A9C8-B6C1C361E8CC}"/>
              </a:ext>
            </a:extLst>
          </p:cNvPr>
          <p:cNvSpPr/>
          <p:nvPr/>
        </p:nvSpPr>
        <p:spPr>
          <a:xfrm>
            <a:off x="8455411" y="5411440"/>
            <a:ext cx="2569015" cy="1089415"/>
          </a:xfrm>
          <a:prstGeom prst="roundRect">
            <a:avLst/>
          </a:prstGeom>
          <a:noFill/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798" dirty="0">
                <a:solidFill>
                  <a:schemeClr val="tx1"/>
                </a:solidFill>
                <a:latin typeface="Arial Black" panose="020B0A04020102020204" pitchFamily="34" charset="0"/>
              </a:rPr>
              <a:t>213.214</a:t>
            </a:r>
            <a:r>
              <a:rPr lang="zh-TW" altLang="en-US" sz="1798" dirty="0">
                <a:solidFill>
                  <a:schemeClr val="tx1"/>
                </a:solidFill>
              </a:rPr>
              <a:t>班路線：</a:t>
            </a:r>
            <a:endParaRPr lang="en-US" altLang="zh-TW" sz="1798" dirty="0">
              <a:solidFill>
                <a:schemeClr val="tx1"/>
              </a:solidFill>
            </a:endParaRPr>
          </a:p>
          <a:p>
            <a:r>
              <a:rPr lang="en-US" altLang="zh-TW" sz="1798" dirty="0">
                <a:solidFill>
                  <a:srgbClr val="FF0000"/>
                </a:solidFill>
              </a:rPr>
              <a:t>A1</a:t>
            </a:r>
            <a:r>
              <a:rPr lang="zh-TW" altLang="en-US" sz="1798" dirty="0">
                <a:solidFill>
                  <a:srgbClr val="FF0000"/>
                </a:solidFill>
              </a:rPr>
              <a:t>樓梯至</a:t>
            </a:r>
            <a:r>
              <a:rPr lang="en-US" altLang="zh-TW" sz="1798" dirty="0">
                <a:solidFill>
                  <a:srgbClr val="FF0000"/>
                </a:solidFill>
              </a:rPr>
              <a:t>1F</a:t>
            </a:r>
            <a:r>
              <a:rPr lang="zh-TW" altLang="en-US" sz="1798" dirty="0">
                <a:solidFill>
                  <a:srgbClr val="FF0000"/>
                </a:solidFill>
              </a:rPr>
              <a:t>→穿堂→田徑場</a:t>
            </a:r>
            <a:endParaRPr lang="en-US" altLang="zh-TW" sz="1798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042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D6709178-C417-4A0F-8852-A9A3810F2086}"/>
              </a:ext>
            </a:extLst>
          </p:cNvPr>
          <p:cNvGrpSpPr/>
          <p:nvPr/>
        </p:nvGrpSpPr>
        <p:grpSpPr>
          <a:xfrm>
            <a:off x="103085" y="274975"/>
            <a:ext cx="12061964" cy="6287527"/>
            <a:chOff x="103085" y="274975"/>
            <a:chExt cx="12061964" cy="6287527"/>
          </a:xfrm>
        </p:grpSpPr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DCBAAE70-D6A0-41F0-806B-F30CB011C2D7}"/>
                </a:ext>
              </a:extLst>
            </p:cNvPr>
            <p:cNvGrpSpPr/>
            <p:nvPr/>
          </p:nvGrpSpPr>
          <p:grpSpPr>
            <a:xfrm>
              <a:off x="267381" y="1635633"/>
              <a:ext cx="11647917" cy="748543"/>
              <a:chOff x="4239242" y="1601141"/>
              <a:chExt cx="6951427" cy="748933"/>
            </a:xfrm>
          </p:grpSpPr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781A5DB1-9A17-4052-92BE-2AECE1130E0D}"/>
                  </a:ext>
                </a:extLst>
              </p:cNvPr>
              <p:cNvSpPr/>
              <p:nvPr/>
            </p:nvSpPr>
            <p:spPr>
              <a:xfrm>
                <a:off x="4239242" y="1602298"/>
                <a:ext cx="686501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1600" b="1" dirty="0"/>
                  <a:t>高中物理</a:t>
                </a:r>
                <a:r>
                  <a:rPr lang="en-US" altLang="zh-TW" sz="1600" b="1" dirty="0"/>
                  <a:t>(</a:t>
                </a:r>
                <a:r>
                  <a:rPr lang="zh-TW" altLang="en-US" sz="1600" b="1" dirty="0"/>
                  <a:t>一</a:t>
                </a:r>
                <a:r>
                  <a:rPr lang="en-US" altLang="zh-TW" sz="1600" b="1" dirty="0"/>
                  <a:t>)</a:t>
                </a:r>
                <a:endParaRPr lang="zh-TW" altLang="en-US" sz="1600" b="1" dirty="0"/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C85578C4-8275-4071-ACC4-E0FB788D19EF}"/>
                  </a:ext>
                </a:extLst>
              </p:cNvPr>
              <p:cNvSpPr/>
              <p:nvPr/>
            </p:nvSpPr>
            <p:spPr>
              <a:xfrm>
                <a:off x="4935751" y="1602298"/>
                <a:ext cx="408942" cy="746620"/>
              </a:xfrm>
              <a:prstGeom prst="rect">
                <a:avLst/>
              </a:prstGeom>
              <a:solidFill>
                <a:srgbClr val="FFCCFF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C</a:t>
                </a:r>
              </a:p>
              <a:p>
                <a:pPr algn="ctr"/>
                <a:r>
                  <a:rPr lang="zh-TW" altLang="en-US" sz="1600" dirty="0"/>
                  <a:t>樓梯</a:t>
                </a:r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98A4FEB1-D6EF-4BE6-BF3F-083D345E1185}"/>
                  </a:ext>
                </a:extLst>
              </p:cNvPr>
              <p:cNvSpPr/>
              <p:nvPr/>
            </p:nvSpPr>
            <p:spPr>
              <a:xfrm>
                <a:off x="5359740" y="1602298"/>
                <a:ext cx="382534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1600" dirty="0"/>
                  <a:t>男廁</a:t>
                </a:r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B5E14359-CDF4-4ACA-B453-AE5D104BBF5F}"/>
                  </a:ext>
                </a:extLst>
              </p:cNvPr>
              <p:cNvSpPr/>
              <p:nvPr/>
            </p:nvSpPr>
            <p:spPr>
              <a:xfrm>
                <a:off x="5742275" y="1602298"/>
                <a:ext cx="411060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1600" dirty="0"/>
                  <a:t>女廁</a:t>
                </a:r>
              </a:p>
            </p:txBody>
          </p:sp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03DEDECD-3245-47CC-A473-F78708361350}"/>
                  </a:ext>
                </a:extLst>
              </p:cNvPr>
              <p:cNvSpPr/>
              <p:nvPr/>
            </p:nvSpPr>
            <p:spPr>
              <a:xfrm>
                <a:off x="6151356" y="1601142"/>
                <a:ext cx="594879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b="1" dirty="0">
                    <a:latin typeface="Arial Black" panose="020B0A04020102020204" pitchFamily="34" charset="0"/>
                  </a:rPr>
                  <a:t>312</a:t>
                </a:r>
                <a:endParaRPr lang="zh-TW" altLang="en-US" sz="1600" b="1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E7D017A0-4DA9-4F6D-B2DC-375F40741A35}"/>
                  </a:ext>
                </a:extLst>
              </p:cNvPr>
              <p:cNvSpPr/>
              <p:nvPr/>
            </p:nvSpPr>
            <p:spPr>
              <a:xfrm>
                <a:off x="6744255" y="1603454"/>
                <a:ext cx="393065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311</a:t>
                </a:r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1CAAC5DA-9C96-4F9F-B629-AC7F50C53C2C}"/>
                  </a:ext>
                </a:extLst>
              </p:cNvPr>
              <p:cNvSpPr/>
              <p:nvPr/>
            </p:nvSpPr>
            <p:spPr>
              <a:xfrm>
                <a:off x="7132396" y="1601141"/>
                <a:ext cx="360299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310</a:t>
                </a:r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6CEBE280-CE53-4387-B762-EB3E07978235}"/>
                  </a:ext>
                </a:extLst>
              </p:cNvPr>
              <p:cNvSpPr/>
              <p:nvPr/>
            </p:nvSpPr>
            <p:spPr>
              <a:xfrm>
                <a:off x="7502162" y="1603454"/>
                <a:ext cx="356674" cy="73707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309</a:t>
                </a:r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5CAD85D7-6880-48EB-8190-B42A46DBB72E}"/>
                  </a:ext>
                </a:extLst>
              </p:cNvPr>
              <p:cNvSpPr/>
              <p:nvPr/>
            </p:nvSpPr>
            <p:spPr>
              <a:xfrm>
                <a:off x="10083459" y="1602298"/>
                <a:ext cx="357404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301</a:t>
                </a:r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98AFA1D4-98CF-4E43-9576-A27C63A00F85}"/>
                  </a:ext>
                </a:extLst>
              </p:cNvPr>
              <p:cNvSpPr/>
              <p:nvPr/>
            </p:nvSpPr>
            <p:spPr>
              <a:xfrm>
                <a:off x="9714796" y="1602298"/>
                <a:ext cx="357404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302</a:t>
                </a:r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2C7C4F00-D0E2-48DB-8A42-527C1FD3C72F}"/>
                  </a:ext>
                </a:extLst>
              </p:cNvPr>
              <p:cNvSpPr/>
              <p:nvPr/>
            </p:nvSpPr>
            <p:spPr>
              <a:xfrm>
                <a:off x="9190552" y="1602298"/>
                <a:ext cx="524153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1600" dirty="0">
                    <a:latin typeface="Arial Black" panose="020B0A04020102020204" pitchFamily="34" charset="0"/>
                  </a:rPr>
                  <a:t>    </a:t>
                </a:r>
                <a:r>
                  <a:rPr lang="en-US" altLang="zh-TW" sz="1600" dirty="0">
                    <a:latin typeface="Arial Black" panose="020B0A04020102020204" pitchFamily="34" charset="0"/>
                  </a:rPr>
                  <a:t>303</a:t>
                </a:r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04B3D46B-5F43-4BAC-984F-FEABE31F3A5F}"/>
                  </a:ext>
                </a:extLst>
              </p:cNvPr>
              <p:cNvSpPr/>
              <p:nvPr/>
            </p:nvSpPr>
            <p:spPr>
              <a:xfrm>
                <a:off x="8985376" y="1602298"/>
                <a:ext cx="381287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305</a:t>
                </a:r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D48C44DD-B5EB-424F-A2E9-4445D0F5DF0E}"/>
                  </a:ext>
                </a:extLst>
              </p:cNvPr>
              <p:cNvSpPr/>
              <p:nvPr/>
            </p:nvSpPr>
            <p:spPr>
              <a:xfrm>
                <a:off x="8621834" y="1602298"/>
                <a:ext cx="360299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306</a:t>
                </a:r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312852E9-60DC-492F-95D4-5F8CE425C9AD}"/>
                  </a:ext>
                </a:extLst>
              </p:cNvPr>
              <p:cNvSpPr/>
              <p:nvPr/>
            </p:nvSpPr>
            <p:spPr>
              <a:xfrm>
                <a:off x="8242234" y="1602298"/>
                <a:ext cx="382534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307</a:t>
                </a:r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DD9FA3DF-205B-4439-AB46-3FD13C4556D2}"/>
                  </a:ext>
                </a:extLst>
              </p:cNvPr>
              <p:cNvSpPr/>
              <p:nvPr/>
            </p:nvSpPr>
            <p:spPr>
              <a:xfrm>
                <a:off x="7862080" y="1602298"/>
                <a:ext cx="371202" cy="739388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308</a:t>
                </a:r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9415F153-FBA1-414D-B07D-A2F57E4728EF}"/>
                  </a:ext>
                </a:extLst>
              </p:cNvPr>
              <p:cNvSpPr/>
              <p:nvPr/>
            </p:nvSpPr>
            <p:spPr>
              <a:xfrm>
                <a:off x="10779609" y="1602298"/>
                <a:ext cx="411060" cy="746620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B</a:t>
                </a:r>
              </a:p>
              <a:p>
                <a:pPr algn="ctr"/>
                <a:r>
                  <a:rPr lang="zh-TW" altLang="en-US" sz="1600" dirty="0"/>
                  <a:t>樓梯</a:t>
                </a:r>
              </a:p>
            </p:txBody>
          </p:sp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0DAACEFD-DABD-4FA8-8507-65D6092679F9}"/>
                  </a:ext>
                </a:extLst>
              </p:cNvPr>
              <p:cNvSpPr/>
              <p:nvPr/>
            </p:nvSpPr>
            <p:spPr>
              <a:xfrm>
                <a:off x="10444107" y="1602298"/>
                <a:ext cx="332259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1600" dirty="0"/>
                  <a:t>女廁</a:t>
                </a:r>
              </a:p>
            </p:txBody>
          </p:sp>
        </p:grp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0325BB1-852E-4DD3-8CEA-ED5AB38F023B}"/>
                </a:ext>
              </a:extLst>
            </p:cNvPr>
            <p:cNvSpPr/>
            <p:nvPr/>
          </p:nvSpPr>
          <p:spPr>
            <a:xfrm>
              <a:off x="6975120" y="2406502"/>
              <a:ext cx="686143" cy="2814712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798" b="1" dirty="0"/>
                <a:t>至</a:t>
              </a:r>
              <a:endParaRPr lang="en-US" altLang="zh-TW" sz="1798" b="1" dirty="0"/>
            </a:p>
            <a:p>
              <a:pPr algn="ctr"/>
              <a:r>
                <a:rPr lang="zh-TW" altLang="en-US" sz="1798" b="1" dirty="0"/>
                <a:t>德</a:t>
              </a:r>
              <a:endParaRPr lang="en-US" altLang="zh-TW" sz="1798" b="1" dirty="0"/>
            </a:p>
            <a:p>
              <a:pPr algn="ctr"/>
              <a:r>
                <a:rPr lang="zh-TW" altLang="en-US" sz="1798" b="1" dirty="0"/>
                <a:t>樓</a:t>
              </a: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E61548C9-5058-43A7-B83A-AC96FC8AFE0D}"/>
                </a:ext>
              </a:extLst>
            </p:cNvPr>
            <p:cNvSpPr/>
            <p:nvPr/>
          </p:nvSpPr>
          <p:spPr>
            <a:xfrm>
              <a:off x="6421743" y="2431051"/>
              <a:ext cx="516536" cy="1065204"/>
            </a:xfrm>
            <a:prstGeom prst="rect">
              <a:avLst/>
            </a:prstGeom>
            <a:solidFill>
              <a:srgbClr val="CCFFCC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A</a:t>
              </a:r>
            </a:p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2</a:t>
              </a:r>
              <a:r>
                <a:rPr lang="zh-TW" altLang="en-US" sz="1600" dirty="0"/>
                <a:t>樓梯</a:t>
              </a: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F5B2F955-7C33-46B8-BE2C-D516DFAAA28A}"/>
                </a:ext>
              </a:extLst>
            </p:cNvPr>
            <p:cNvSpPr/>
            <p:nvPr/>
          </p:nvSpPr>
          <p:spPr>
            <a:xfrm>
              <a:off x="2543379" y="2415873"/>
              <a:ext cx="603141" cy="7462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313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7" name="矩形: 圓角 6">
              <a:extLst>
                <a:ext uri="{FF2B5EF4-FFF2-40B4-BE49-F238E27FC236}">
                  <a16:creationId xmlns:a16="http://schemas.microsoft.com/office/drawing/2014/main" id="{A86A2079-50F9-4DEB-AF91-2F8CD55F7077}"/>
                </a:ext>
              </a:extLst>
            </p:cNvPr>
            <p:cNvSpPr/>
            <p:nvPr/>
          </p:nvSpPr>
          <p:spPr>
            <a:xfrm>
              <a:off x="8847301" y="1631294"/>
              <a:ext cx="3101190" cy="770225"/>
            </a:xfrm>
            <a:prstGeom prst="roundRect">
              <a:avLst/>
            </a:prstGeom>
            <a:noFill/>
            <a:ln w="76200">
              <a:solidFill>
                <a:schemeClr val="accent4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8">
                <a:ln w="762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8" name="矩形: 圓角 7">
              <a:extLst>
                <a:ext uri="{FF2B5EF4-FFF2-40B4-BE49-F238E27FC236}">
                  <a16:creationId xmlns:a16="http://schemas.microsoft.com/office/drawing/2014/main" id="{2425EDEC-8E9B-47AC-BDD0-370937B46640}"/>
                </a:ext>
              </a:extLst>
            </p:cNvPr>
            <p:cNvSpPr/>
            <p:nvPr/>
          </p:nvSpPr>
          <p:spPr>
            <a:xfrm>
              <a:off x="6319620" y="1637946"/>
              <a:ext cx="1259864" cy="753461"/>
            </a:xfrm>
            <a:prstGeom prst="round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8">
                <a:ln w="762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" name="矩形: 圓角 8">
              <a:extLst>
                <a:ext uri="{FF2B5EF4-FFF2-40B4-BE49-F238E27FC236}">
                  <a16:creationId xmlns:a16="http://schemas.microsoft.com/office/drawing/2014/main" id="{AC663AA2-BE8D-4D68-983A-1B840E4A17EE}"/>
                </a:ext>
              </a:extLst>
            </p:cNvPr>
            <p:cNvSpPr/>
            <p:nvPr/>
          </p:nvSpPr>
          <p:spPr>
            <a:xfrm>
              <a:off x="1429938" y="1633321"/>
              <a:ext cx="4902489" cy="763000"/>
            </a:xfrm>
            <a:prstGeom prst="roundRect">
              <a:avLst/>
            </a:prstGeom>
            <a:noFill/>
            <a:ln w="762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8">
                <a:ln w="762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0" name="矩形: 圓角 9">
              <a:extLst>
                <a:ext uri="{FF2B5EF4-FFF2-40B4-BE49-F238E27FC236}">
                  <a16:creationId xmlns:a16="http://schemas.microsoft.com/office/drawing/2014/main" id="{EC1DD517-74E9-4C51-BC45-EBC8DFC03933}"/>
                </a:ext>
              </a:extLst>
            </p:cNvPr>
            <p:cNvSpPr/>
            <p:nvPr/>
          </p:nvSpPr>
          <p:spPr>
            <a:xfrm>
              <a:off x="2543379" y="2431050"/>
              <a:ext cx="613766" cy="771791"/>
            </a:xfrm>
            <a:prstGeom prst="roundRect">
              <a:avLst/>
            </a:prstGeom>
            <a:noFill/>
            <a:ln w="762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8">
                <a:ln w="762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214DF954-C360-4334-96F2-04EA8BB4A61E}"/>
                </a:ext>
              </a:extLst>
            </p:cNvPr>
            <p:cNvSpPr/>
            <p:nvPr/>
          </p:nvSpPr>
          <p:spPr>
            <a:xfrm>
              <a:off x="1799356" y="295502"/>
              <a:ext cx="9137369" cy="769041"/>
            </a:xfrm>
            <a:prstGeom prst="rect">
              <a:avLst/>
            </a:prstGeom>
            <a:noFill/>
          </p:spPr>
          <p:txBody>
            <a:bodyPr wrap="square" lIns="91392" tIns="45696" rIns="91392" bIns="45696">
              <a:spAutoFit/>
            </a:bodyPr>
            <a:lstStyle/>
            <a:p>
              <a:pPr algn="ctr"/>
              <a:r>
                <a:rPr lang="zh-TW" altLang="en-US" sz="4398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教學大樓教室防災疏散路線圖 </a:t>
              </a:r>
              <a:r>
                <a:rPr lang="en-US" altLang="zh-TW" sz="4398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5F</a:t>
              </a:r>
              <a:endParaRPr lang="zh-TW" altLang="en-US" sz="4398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D46D0997-8394-4B24-8F85-5260D01391F3}"/>
                </a:ext>
              </a:extLst>
            </p:cNvPr>
            <p:cNvGrpSpPr/>
            <p:nvPr/>
          </p:nvGrpSpPr>
          <p:grpSpPr>
            <a:xfrm>
              <a:off x="1171937" y="2342289"/>
              <a:ext cx="1188286" cy="2814712"/>
              <a:chOff x="1306556" y="2477102"/>
              <a:chExt cx="1188906" cy="2891852"/>
            </a:xfrm>
          </p:grpSpPr>
          <p:sp>
            <p:nvSpPr>
              <p:cNvPr id="26" name="箭號: 向下 25">
                <a:extLst>
                  <a:ext uri="{FF2B5EF4-FFF2-40B4-BE49-F238E27FC236}">
                    <a16:creationId xmlns:a16="http://schemas.microsoft.com/office/drawing/2014/main" id="{B003888A-CBE9-4493-A95D-CC144415835C}"/>
                  </a:ext>
                </a:extLst>
              </p:cNvPr>
              <p:cNvSpPr/>
              <p:nvPr/>
            </p:nvSpPr>
            <p:spPr>
              <a:xfrm>
                <a:off x="1306556" y="2537928"/>
                <a:ext cx="1188906" cy="2831026"/>
              </a:xfrm>
              <a:prstGeom prst="downArrow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798" dirty="0"/>
              </a:p>
            </p:txBody>
          </p:sp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17AFAC2C-1912-4390-BAE1-1C6DE48247EC}"/>
                  </a:ext>
                </a:extLst>
              </p:cNvPr>
              <p:cNvSpPr txBox="1"/>
              <p:nvPr/>
            </p:nvSpPr>
            <p:spPr>
              <a:xfrm>
                <a:off x="1711065" y="2477102"/>
                <a:ext cx="318782" cy="15167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altLang="zh-TW" sz="1798" dirty="0"/>
              </a:p>
              <a:p>
                <a:r>
                  <a:rPr lang="zh-TW" altLang="en-US" sz="1798" b="1" dirty="0"/>
                  <a:t>往眼鏡區</a:t>
                </a:r>
              </a:p>
            </p:txBody>
          </p:sp>
        </p:grpSp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FFE280A1-3A3E-4650-94A8-8C8F6D846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77524" y="1635633"/>
              <a:ext cx="685068" cy="763000"/>
            </a:xfrm>
            <a:prstGeom prst="rect">
              <a:avLst/>
            </a:prstGeom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BC5BBBB3-56F2-40F7-8D5A-558DE003D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9237" y="1635633"/>
              <a:ext cx="619239" cy="739003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CE1DD331-147B-456E-A7FD-FC80A57FB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75283" y="1635634"/>
              <a:ext cx="556739" cy="736691"/>
            </a:xfrm>
            <a:prstGeom prst="rect">
              <a:avLst/>
            </a:prstGeom>
          </p:spPr>
        </p:pic>
        <p:grpSp>
          <p:nvGrpSpPr>
            <p:cNvPr id="16" name="群組 15">
              <a:extLst>
                <a:ext uri="{FF2B5EF4-FFF2-40B4-BE49-F238E27FC236}">
                  <a16:creationId xmlns:a16="http://schemas.microsoft.com/office/drawing/2014/main" id="{625906DF-5918-4570-BFFA-B01A3BE9DFC0}"/>
                </a:ext>
              </a:extLst>
            </p:cNvPr>
            <p:cNvGrpSpPr/>
            <p:nvPr/>
          </p:nvGrpSpPr>
          <p:grpSpPr>
            <a:xfrm>
              <a:off x="10976763" y="2372325"/>
              <a:ext cx="1188286" cy="2888279"/>
              <a:chOff x="1306556" y="2537928"/>
              <a:chExt cx="1188906" cy="2831026"/>
            </a:xfrm>
          </p:grpSpPr>
          <p:sp>
            <p:nvSpPr>
              <p:cNvPr id="24" name="箭號: 向下 23">
                <a:extLst>
                  <a:ext uri="{FF2B5EF4-FFF2-40B4-BE49-F238E27FC236}">
                    <a16:creationId xmlns:a16="http://schemas.microsoft.com/office/drawing/2014/main" id="{9F3AF6CE-BA43-4857-8D13-EA861AC5C6D8}"/>
                  </a:ext>
                </a:extLst>
              </p:cNvPr>
              <p:cNvSpPr/>
              <p:nvPr/>
            </p:nvSpPr>
            <p:spPr>
              <a:xfrm>
                <a:off x="1306556" y="2537928"/>
                <a:ext cx="1188906" cy="2831026"/>
              </a:xfrm>
              <a:prstGeom prst="downArrow">
                <a:avLst/>
              </a:prstGeom>
              <a:noFill/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798" dirty="0"/>
              </a:p>
            </p:txBody>
          </p:sp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6B611416-0BF9-4B0F-9D6A-37CA7466F52C}"/>
                  </a:ext>
                </a:extLst>
              </p:cNvPr>
              <p:cNvSpPr txBox="1"/>
              <p:nvPr/>
            </p:nvSpPr>
            <p:spPr>
              <a:xfrm>
                <a:off x="1729302" y="2946333"/>
                <a:ext cx="318782" cy="1718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798" b="1" dirty="0"/>
                  <a:t>往</a:t>
                </a:r>
                <a:endParaRPr lang="en-US" altLang="zh-TW" sz="1798" b="1" dirty="0"/>
              </a:p>
              <a:p>
                <a:r>
                  <a:rPr lang="zh-TW" altLang="en-US" sz="1798" b="1" dirty="0"/>
                  <a:t>圖書館拱門</a:t>
                </a:r>
              </a:p>
            </p:txBody>
          </p:sp>
        </p:grpSp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DE856BA1-B95D-4A25-B9B7-AB68148C5C16}"/>
                </a:ext>
              </a:extLst>
            </p:cNvPr>
            <p:cNvGrpSpPr/>
            <p:nvPr/>
          </p:nvGrpSpPr>
          <p:grpSpPr>
            <a:xfrm>
              <a:off x="6181700" y="2431053"/>
              <a:ext cx="980548" cy="3829491"/>
              <a:chOff x="1306556" y="2537928"/>
              <a:chExt cx="1188906" cy="2831026"/>
            </a:xfrm>
          </p:grpSpPr>
          <p:sp>
            <p:nvSpPr>
              <p:cNvPr id="22" name="箭號: 向下 21">
                <a:extLst>
                  <a:ext uri="{FF2B5EF4-FFF2-40B4-BE49-F238E27FC236}">
                    <a16:creationId xmlns:a16="http://schemas.microsoft.com/office/drawing/2014/main" id="{5FBD96EC-3BAA-42F4-8C8F-FABE2603642D}"/>
                  </a:ext>
                </a:extLst>
              </p:cNvPr>
              <p:cNvSpPr/>
              <p:nvPr/>
            </p:nvSpPr>
            <p:spPr>
              <a:xfrm>
                <a:off x="1306556" y="2537928"/>
                <a:ext cx="1188906" cy="2831026"/>
              </a:xfrm>
              <a:prstGeom prst="downArrow">
                <a:avLst/>
              </a:prstGeom>
              <a:noFill/>
              <a:ln w="571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798" dirty="0"/>
              </a:p>
            </p:txBody>
          </p:sp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6973B00E-ABEE-46B8-9E51-B55BB6F2F5F4}"/>
                  </a:ext>
                </a:extLst>
              </p:cNvPr>
              <p:cNvSpPr txBox="1"/>
              <p:nvPr/>
            </p:nvSpPr>
            <p:spPr>
              <a:xfrm>
                <a:off x="1683804" y="3736408"/>
                <a:ext cx="510310" cy="6822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798" b="1" dirty="0"/>
                  <a:t>往</a:t>
                </a:r>
                <a:endParaRPr lang="en-US" altLang="zh-TW" sz="1798" b="1" dirty="0"/>
              </a:p>
              <a:p>
                <a:r>
                  <a:rPr lang="zh-TW" altLang="en-US" sz="1798" b="1" dirty="0"/>
                  <a:t>穿堂</a:t>
                </a:r>
                <a:endParaRPr lang="en-US" altLang="zh-TW" sz="1798" b="1" dirty="0"/>
              </a:p>
            </p:txBody>
          </p:sp>
        </p:grpSp>
        <p:sp>
          <p:nvSpPr>
            <p:cNvPr id="18" name="矩形: 圓角 17">
              <a:extLst>
                <a:ext uri="{FF2B5EF4-FFF2-40B4-BE49-F238E27FC236}">
                  <a16:creationId xmlns:a16="http://schemas.microsoft.com/office/drawing/2014/main" id="{9E0624B0-7C6C-4DFB-9750-FE73A414E9BC}"/>
                </a:ext>
              </a:extLst>
            </p:cNvPr>
            <p:cNvSpPr/>
            <p:nvPr/>
          </p:nvSpPr>
          <p:spPr>
            <a:xfrm>
              <a:off x="2629909" y="3822910"/>
              <a:ext cx="3409644" cy="1158849"/>
            </a:xfrm>
            <a:prstGeom prst="roundRect">
              <a:avLst/>
            </a:prstGeom>
            <a:noFill/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1798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307.308</a:t>
              </a:r>
              <a:r>
                <a:rPr lang="zh-TW" altLang="en-US" sz="1798" dirty="0">
                  <a:solidFill>
                    <a:schemeClr val="tx1"/>
                  </a:solidFill>
                </a:rPr>
                <a:t>班路線：</a:t>
              </a:r>
              <a:endParaRPr lang="en-US" altLang="zh-TW" sz="1798" dirty="0">
                <a:solidFill>
                  <a:schemeClr val="tx1"/>
                </a:solidFill>
              </a:endParaRPr>
            </a:p>
            <a:p>
              <a:r>
                <a:rPr lang="en-US" altLang="zh-TW" sz="1798" dirty="0">
                  <a:solidFill>
                    <a:srgbClr val="FF0000"/>
                  </a:solidFill>
                </a:rPr>
                <a:t>A2</a:t>
              </a:r>
              <a:r>
                <a:rPr lang="zh-TW" altLang="en-US" sz="1798" dirty="0">
                  <a:solidFill>
                    <a:srgbClr val="FF0000"/>
                  </a:solidFill>
                </a:rPr>
                <a:t>樓梯至</a:t>
              </a:r>
              <a:r>
                <a:rPr lang="en-US" altLang="zh-TW" sz="1798" dirty="0">
                  <a:solidFill>
                    <a:srgbClr val="FF0000"/>
                  </a:solidFill>
                </a:rPr>
                <a:t>1F</a:t>
              </a:r>
              <a:r>
                <a:rPr lang="zh-TW" altLang="en-US" sz="1798" dirty="0">
                  <a:solidFill>
                    <a:srgbClr val="FF0000"/>
                  </a:solidFill>
                </a:rPr>
                <a:t>→穿堂→田徑場</a:t>
              </a:r>
              <a:endParaRPr lang="en-US" altLang="zh-TW" sz="1798" dirty="0">
                <a:solidFill>
                  <a:srgbClr val="FF0000"/>
                </a:solidFill>
              </a:endParaRPr>
            </a:p>
          </p:txBody>
        </p:sp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A973BF89-3BA3-4B7E-B8A3-1F8AB16D31FA}"/>
                </a:ext>
              </a:extLst>
            </p:cNvPr>
            <p:cNvSpPr/>
            <p:nvPr/>
          </p:nvSpPr>
          <p:spPr>
            <a:xfrm>
              <a:off x="8425653" y="4168944"/>
              <a:ext cx="2511073" cy="1061564"/>
            </a:xfrm>
            <a:prstGeom prst="roundRect">
              <a:avLst/>
            </a:prstGeom>
            <a:noFill/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1798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301.302.303</a:t>
              </a:r>
              <a:r>
                <a:rPr lang="zh-TW" altLang="en-US" sz="1798" dirty="0">
                  <a:solidFill>
                    <a:schemeClr val="tx1"/>
                  </a:solidFill>
                </a:rPr>
                <a:t>班路線：</a:t>
              </a:r>
              <a:endParaRPr lang="en-US" altLang="zh-TW" sz="1798" dirty="0">
                <a:solidFill>
                  <a:schemeClr val="tx1"/>
                </a:solidFill>
              </a:endParaRPr>
            </a:p>
            <a:p>
              <a:r>
                <a:rPr lang="en-US" altLang="zh-TW" sz="1798" dirty="0">
                  <a:solidFill>
                    <a:srgbClr val="FF0000"/>
                  </a:solidFill>
                </a:rPr>
                <a:t>B</a:t>
              </a:r>
              <a:r>
                <a:rPr lang="zh-TW" altLang="en-US" sz="1798" dirty="0">
                  <a:solidFill>
                    <a:srgbClr val="FF0000"/>
                  </a:solidFill>
                </a:rPr>
                <a:t>樓梯至</a:t>
              </a:r>
              <a:r>
                <a:rPr lang="en-US" altLang="zh-TW" sz="1798" dirty="0">
                  <a:solidFill>
                    <a:srgbClr val="FF0000"/>
                  </a:solidFill>
                </a:rPr>
                <a:t>1F</a:t>
              </a:r>
              <a:r>
                <a:rPr lang="zh-TW" altLang="en-US" sz="1798" dirty="0">
                  <a:solidFill>
                    <a:srgbClr val="FF0000"/>
                  </a:solidFill>
                </a:rPr>
                <a:t>→圖書館前拱門→田徑場</a:t>
              </a:r>
              <a:endParaRPr lang="en-US" altLang="zh-TW" sz="1798" dirty="0">
                <a:solidFill>
                  <a:srgbClr val="FF0000"/>
                </a:solidFill>
              </a:endParaRPr>
            </a:p>
          </p:txBody>
        </p:sp>
        <p:sp>
          <p:nvSpPr>
            <p:cNvPr id="20" name="矩形: 圓角 19">
              <a:extLst>
                <a:ext uri="{FF2B5EF4-FFF2-40B4-BE49-F238E27FC236}">
                  <a16:creationId xmlns:a16="http://schemas.microsoft.com/office/drawing/2014/main" id="{759CF8D4-11A1-4C4A-9A05-D4A1C12F3A76}"/>
                </a:ext>
              </a:extLst>
            </p:cNvPr>
            <p:cNvSpPr/>
            <p:nvPr/>
          </p:nvSpPr>
          <p:spPr>
            <a:xfrm>
              <a:off x="339721" y="5816270"/>
              <a:ext cx="1712140" cy="74623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798" dirty="0"/>
                <a:t>疏散集合地</a:t>
              </a:r>
              <a:r>
                <a:rPr lang="en-US" altLang="zh-TW" sz="1798" dirty="0"/>
                <a:t>:</a:t>
              </a:r>
            </a:p>
            <a:p>
              <a:pPr algn="ctr"/>
              <a:r>
                <a:rPr lang="zh-TW" altLang="en-US" sz="1798" dirty="0"/>
                <a:t>田徑場</a:t>
              </a:r>
            </a:p>
          </p:txBody>
        </p:sp>
        <p:pic>
          <p:nvPicPr>
            <p:cNvPr id="21" name="圖片 20" descr="一張含有 文字 的圖片&#10;&#10;自動產生的描述">
              <a:extLst>
                <a:ext uri="{FF2B5EF4-FFF2-40B4-BE49-F238E27FC236}">
                  <a16:creationId xmlns:a16="http://schemas.microsoft.com/office/drawing/2014/main" id="{A57B73C6-9514-40D0-9CAB-068AE01CB3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710"/>
            <a:stretch/>
          </p:blipFill>
          <p:spPr>
            <a:xfrm>
              <a:off x="103085" y="274975"/>
              <a:ext cx="1965004" cy="350690"/>
            </a:xfrm>
            <a:prstGeom prst="rect">
              <a:avLst/>
            </a:prstGeom>
          </p:spPr>
        </p:pic>
      </p:grp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1E9B73F8-D675-4ECD-A3A5-3BA9F99A56E9}"/>
              </a:ext>
            </a:extLst>
          </p:cNvPr>
          <p:cNvSpPr/>
          <p:nvPr/>
        </p:nvSpPr>
        <p:spPr>
          <a:xfrm>
            <a:off x="7611911" y="1657307"/>
            <a:ext cx="1235390" cy="753461"/>
          </a:xfrm>
          <a:prstGeom prst="roundRect">
            <a:avLst/>
          </a:prstGeom>
          <a:noFill/>
          <a:ln w="762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8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26989F99-A9F7-48D0-92ED-DD3A7873020E}"/>
              </a:ext>
            </a:extLst>
          </p:cNvPr>
          <p:cNvSpPr/>
          <p:nvPr/>
        </p:nvSpPr>
        <p:spPr>
          <a:xfrm>
            <a:off x="7698102" y="2431051"/>
            <a:ext cx="456455" cy="106520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latin typeface="Arial Black" panose="020B0A04020102020204" pitchFamily="34" charset="0"/>
              </a:rPr>
              <a:t>A1</a:t>
            </a:r>
            <a:r>
              <a:rPr lang="zh-TW" altLang="en-US" sz="1600" dirty="0"/>
              <a:t>樓梯</a:t>
            </a: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F262D45C-0A24-412D-A8B9-EBC5E5616F52}"/>
              </a:ext>
            </a:extLst>
          </p:cNvPr>
          <p:cNvSpPr txBox="1"/>
          <p:nvPr/>
        </p:nvSpPr>
        <p:spPr>
          <a:xfrm>
            <a:off x="7733681" y="4052217"/>
            <a:ext cx="420877" cy="922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798" b="1" dirty="0"/>
              <a:t>往</a:t>
            </a:r>
            <a:endParaRPr lang="en-US" altLang="zh-TW" sz="1798" b="1" dirty="0"/>
          </a:p>
          <a:p>
            <a:r>
              <a:rPr lang="zh-TW" altLang="en-US" sz="1798" b="1" dirty="0"/>
              <a:t>穿堂</a:t>
            </a:r>
            <a:endParaRPr lang="en-US" altLang="zh-TW" sz="1798" b="1" dirty="0"/>
          </a:p>
        </p:txBody>
      </p:sp>
      <p:sp>
        <p:nvSpPr>
          <p:cNvPr id="48" name="箭號: 向下 47">
            <a:extLst>
              <a:ext uri="{FF2B5EF4-FFF2-40B4-BE49-F238E27FC236}">
                <a16:creationId xmlns:a16="http://schemas.microsoft.com/office/drawing/2014/main" id="{23B88F4B-A769-4EBC-B815-EDEE87CDF1D0}"/>
              </a:ext>
            </a:extLst>
          </p:cNvPr>
          <p:cNvSpPr/>
          <p:nvPr/>
        </p:nvSpPr>
        <p:spPr>
          <a:xfrm>
            <a:off x="7445104" y="2404705"/>
            <a:ext cx="980548" cy="3876908"/>
          </a:xfrm>
          <a:prstGeom prst="downArrow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8" dirty="0"/>
          </a:p>
        </p:txBody>
      </p:sp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A3982A87-E932-46A1-B7FD-D20D0255A246}"/>
              </a:ext>
            </a:extLst>
          </p:cNvPr>
          <p:cNvSpPr/>
          <p:nvPr/>
        </p:nvSpPr>
        <p:spPr>
          <a:xfrm>
            <a:off x="2579595" y="5157003"/>
            <a:ext cx="3457818" cy="154931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798" dirty="0">
                <a:solidFill>
                  <a:schemeClr val="tx1"/>
                </a:solidFill>
                <a:latin typeface="Arial Black" panose="020B0A04020102020204" pitchFamily="34" charset="0"/>
              </a:rPr>
              <a:t>309.310.311.312.313</a:t>
            </a:r>
            <a:r>
              <a:rPr lang="zh-TW" altLang="en-US" sz="1798" dirty="0">
                <a:solidFill>
                  <a:schemeClr val="tx1"/>
                </a:solidFill>
              </a:rPr>
              <a:t>班</a:t>
            </a:r>
            <a:endParaRPr lang="en-US" altLang="zh-TW" sz="1798" dirty="0">
              <a:solidFill>
                <a:schemeClr val="tx1"/>
              </a:solidFill>
            </a:endParaRPr>
          </a:p>
          <a:p>
            <a:r>
              <a:rPr lang="zh-TW" altLang="en-US" sz="1798" dirty="0">
                <a:solidFill>
                  <a:schemeClr val="tx1"/>
                </a:solidFill>
              </a:rPr>
              <a:t>路線：</a:t>
            </a:r>
            <a:endParaRPr lang="en-US" altLang="zh-TW" sz="1798" dirty="0">
              <a:solidFill>
                <a:schemeClr val="tx1"/>
              </a:solidFill>
            </a:endParaRPr>
          </a:p>
          <a:p>
            <a:r>
              <a:rPr lang="en-US" altLang="zh-TW" sz="1798" dirty="0">
                <a:solidFill>
                  <a:srgbClr val="FF0000"/>
                </a:solidFill>
              </a:rPr>
              <a:t>C</a:t>
            </a:r>
            <a:r>
              <a:rPr lang="zh-TW" altLang="en-US" sz="1798" dirty="0">
                <a:solidFill>
                  <a:srgbClr val="FF0000"/>
                </a:solidFill>
              </a:rPr>
              <a:t>樓梯至</a:t>
            </a:r>
            <a:r>
              <a:rPr lang="en-US" altLang="zh-TW" sz="1798" dirty="0">
                <a:solidFill>
                  <a:srgbClr val="FF0000"/>
                </a:solidFill>
              </a:rPr>
              <a:t>1F</a:t>
            </a:r>
            <a:r>
              <a:rPr lang="zh-TW" altLang="en-US" sz="1798" dirty="0">
                <a:solidFill>
                  <a:srgbClr val="FF0000"/>
                </a:solidFill>
              </a:rPr>
              <a:t>→</a:t>
            </a:r>
            <a:endParaRPr lang="en-US" altLang="zh-TW" sz="1798" dirty="0">
              <a:solidFill>
                <a:srgbClr val="FF0000"/>
              </a:solidFill>
            </a:endParaRPr>
          </a:p>
          <a:p>
            <a:r>
              <a:rPr lang="en-US" altLang="zh-TW" sz="1798" dirty="0">
                <a:solidFill>
                  <a:srgbClr val="FF0000"/>
                </a:solidFill>
              </a:rPr>
              <a:t>1F</a:t>
            </a:r>
            <a:r>
              <a:rPr lang="zh-TW" altLang="en-US" sz="1798" dirty="0">
                <a:solidFill>
                  <a:srgbClr val="FF0000"/>
                </a:solidFill>
              </a:rPr>
              <a:t>眼鏡區→交安教室旁拱門→</a:t>
            </a:r>
            <a:endParaRPr lang="en-US" altLang="zh-TW" sz="1798" dirty="0">
              <a:solidFill>
                <a:srgbClr val="FF0000"/>
              </a:solidFill>
            </a:endParaRPr>
          </a:p>
          <a:p>
            <a:r>
              <a:rPr lang="zh-TW" altLang="en-US" sz="1798" dirty="0">
                <a:solidFill>
                  <a:srgbClr val="FF0000"/>
                </a:solidFill>
              </a:rPr>
              <a:t>大同道→司令台右側→田徑場</a:t>
            </a:r>
            <a:endParaRPr lang="en-US" altLang="zh-TW" sz="1798" dirty="0">
              <a:solidFill>
                <a:srgbClr val="FF0000"/>
              </a:solidFill>
            </a:endParaRPr>
          </a:p>
        </p:txBody>
      </p:sp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BDF0A898-698C-4470-BD16-060DBD0DEF17}"/>
              </a:ext>
            </a:extLst>
          </p:cNvPr>
          <p:cNvSpPr/>
          <p:nvPr/>
        </p:nvSpPr>
        <p:spPr>
          <a:xfrm>
            <a:off x="8493478" y="5473089"/>
            <a:ext cx="2569015" cy="1089415"/>
          </a:xfrm>
          <a:prstGeom prst="roundRect">
            <a:avLst/>
          </a:prstGeom>
          <a:noFill/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798" dirty="0">
                <a:solidFill>
                  <a:schemeClr val="tx1"/>
                </a:solidFill>
                <a:latin typeface="Arial Black" panose="020B0A04020102020204" pitchFamily="34" charset="0"/>
              </a:rPr>
              <a:t>305.306</a:t>
            </a:r>
            <a:r>
              <a:rPr lang="zh-TW" altLang="en-US" sz="1798" dirty="0">
                <a:solidFill>
                  <a:schemeClr val="tx1"/>
                </a:solidFill>
              </a:rPr>
              <a:t>班路線：</a:t>
            </a:r>
            <a:endParaRPr lang="en-US" altLang="zh-TW" sz="1798" dirty="0">
              <a:solidFill>
                <a:schemeClr val="tx1"/>
              </a:solidFill>
            </a:endParaRPr>
          </a:p>
          <a:p>
            <a:r>
              <a:rPr lang="en-US" altLang="zh-TW" sz="1798" dirty="0">
                <a:solidFill>
                  <a:srgbClr val="FF0000"/>
                </a:solidFill>
              </a:rPr>
              <a:t>A1</a:t>
            </a:r>
            <a:r>
              <a:rPr lang="zh-TW" altLang="en-US" sz="1798" dirty="0">
                <a:solidFill>
                  <a:srgbClr val="FF0000"/>
                </a:solidFill>
              </a:rPr>
              <a:t>樓梯至</a:t>
            </a:r>
            <a:r>
              <a:rPr lang="en-US" altLang="zh-TW" sz="1798" dirty="0">
                <a:solidFill>
                  <a:srgbClr val="FF0000"/>
                </a:solidFill>
              </a:rPr>
              <a:t>1F</a:t>
            </a:r>
            <a:r>
              <a:rPr lang="zh-TW" altLang="en-US" sz="1798" dirty="0">
                <a:solidFill>
                  <a:srgbClr val="FF0000"/>
                </a:solidFill>
              </a:rPr>
              <a:t>→穿堂→田徑場</a:t>
            </a:r>
            <a:endParaRPr lang="en-US" altLang="zh-TW" sz="1798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04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BE75E444-4C51-4D6E-9612-7B501D41EEFD}"/>
              </a:ext>
            </a:extLst>
          </p:cNvPr>
          <p:cNvGrpSpPr/>
          <p:nvPr/>
        </p:nvGrpSpPr>
        <p:grpSpPr>
          <a:xfrm>
            <a:off x="65018" y="129436"/>
            <a:ext cx="12061964" cy="6431347"/>
            <a:chOff x="103085" y="274975"/>
            <a:chExt cx="12061964" cy="6431347"/>
          </a:xfrm>
        </p:grpSpPr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F73AA4AE-DE74-457D-A607-75DECF1E91F9}"/>
                </a:ext>
              </a:extLst>
            </p:cNvPr>
            <p:cNvGrpSpPr/>
            <p:nvPr/>
          </p:nvGrpSpPr>
          <p:grpSpPr>
            <a:xfrm>
              <a:off x="267381" y="1635633"/>
              <a:ext cx="11647917" cy="748543"/>
              <a:chOff x="4239242" y="1601141"/>
              <a:chExt cx="6951427" cy="748933"/>
            </a:xfrm>
          </p:grpSpPr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06D9794D-5712-4C51-9EAA-14A6A56A2560}"/>
                  </a:ext>
                </a:extLst>
              </p:cNvPr>
              <p:cNvSpPr/>
              <p:nvPr/>
            </p:nvSpPr>
            <p:spPr>
              <a:xfrm>
                <a:off x="4239242" y="1602298"/>
                <a:ext cx="686501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1600" b="1" dirty="0"/>
                  <a:t>國中家政</a:t>
                </a:r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322047E5-0CC2-4557-8156-B8A044921685}"/>
                  </a:ext>
                </a:extLst>
              </p:cNvPr>
              <p:cNvSpPr/>
              <p:nvPr/>
            </p:nvSpPr>
            <p:spPr>
              <a:xfrm>
                <a:off x="4935751" y="1602298"/>
                <a:ext cx="408942" cy="746620"/>
              </a:xfrm>
              <a:prstGeom prst="rect">
                <a:avLst/>
              </a:prstGeom>
              <a:solidFill>
                <a:srgbClr val="FFCCFF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C</a:t>
                </a:r>
              </a:p>
              <a:p>
                <a:pPr algn="ctr"/>
                <a:r>
                  <a:rPr lang="zh-TW" altLang="en-US" sz="1600" dirty="0"/>
                  <a:t>樓梯</a:t>
                </a:r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0B997510-6788-443F-A169-84A88D579DBE}"/>
                  </a:ext>
                </a:extLst>
              </p:cNvPr>
              <p:cNvSpPr/>
              <p:nvPr/>
            </p:nvSpPr>
            <p:spPr>
              <a:xfrm>
                <a:off x="5359740" y="1602298"/>
                <a:ext cx="382534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1600" dirty="0"/>
                  <a:t>男廁</a:t>
                </a:r>
              </a:p>
            </p:txBody>
          </p:sp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045F46FE-0CA9-4238-A1AC-4455269AD13E}"/>
                  </a:ext>
                </a:extLst>
              </p:cNvPr>
              <p:cNvSpPr/>
              <p:nvPr/>
            </p:nvSpPr>
            <p:spPr>
              <a:xfrm>
                <a:off x="5742275" y="1602298"/>
                <a:ext cx="411060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1600" dirty="0"/>
                  <a:t>女廁</a:t>
                </a:r>
              </a:p>
            </p:txBody>
          </p:sp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19332309-E553-49EC-A620-AE7FF9391933}"/>
                  </a:ext>
                </a:extLst>
              </p:cNvPr>
              <p:cNvSpPr/>
              <p:nvPr/>
            </p:nvSpPr>
            <p:spPr>
              <a:xfrm>
                <a:off x="6151356" y="1601141"/>
                <a:ext cx="594879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1600" b="1" dirty="0"/>
                  <a:t>英文科</a:t>
                </a:r>
                <a:endParaRPr lang="en-US" altLang="zh-TW" sz="1600" b="1" dirty="0"/>
              </a:p>
              <a:p>
                <a:pPr algn="ctr"/>
                <a:r>
                  <a:rPr lang="zh-TW" altLang="en-US" sz="1600" b="1" dirty="0"/>
                  <a:t>辦公室</a:t>
                </a:r>
              </a:p>
            </p:txBody>
          </p:sp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E3BA86B6-6D5E-44D5-AA58-46587BA5F46D}"/>
                  </a:ext>
                </a:extLst>
              </p:cNvPr>
              <p:cNvSpPr/>
              <p:nvPr/>
            </p:nvSpPr>
            <p:spPr>
              <a:xfrm>
                <a:off x="6744255" y="1603454"/>
                <a:ext cx="393065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115</a:t>
                </a:r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34B91ABC-F078-414A-B579-F1C0826C8427}"/>
                  </a:ext>
                </a:extLst>
              </p:cNvPr>
              <p:cNvSpPr/>
              <p:nvPr/>
            </p:nvSpPr>
            <p:spPr>
              <a:xfrm>
                <a:off x="7132396" y="1601141"/>
                <a:ext cx="360299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114</a:t>
                </a:r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A6096E1A-1249-4E5A-960E-D88CBD1A1EF2}"/>
                  </a:ext>
                </a:extLst>
              </p:cNvPr>
              <p:cNvSpPr/>
              <p:nvPr/>
            </p:nvSpPr>
            <p:spPr>
              <a:xfrm>
                <a:off x="7502162" y="1603454"/>
                <a:ext cx="356674" cy="73707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113</a:t>
                </a:r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EB58F8AC-786E-4742-A126-5D4203BB1438}"/>
                  </a:ext>
                </a:extLst>
              </p:cNvPr>
              <p:cNvSpPr/>
              <p:nvPr/>
            </p:nvSpPr>
            <p:spPr>
              <a:xfrm>
                <a:off x="10083459" y="1602298"/>
                <a:ext cx="357404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106</a:t>
                </a:r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02583113-12B0-495B-95A1-09BAD605EDC3}"/>
                  </a:ext>
                </a:extLst>
              </p:cNvPr>
              <p:cNvSpPr/>
              <p:nvPr/>
            </p:nvSpPr>
            <p:spPr>
              <a:xfrm>
                <a:off x="9714796" y="1602298"/>
                <a:ext cx="357404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107</a:t>
                </a:r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5432B395-9E3C-4F74-A4EF-D75DC7A6510B}"/>
                  </a:ext>
                </a:extLst>
              </p:cNvPr>
              <p:cNvSpPr/>
              <p:nvPr/>
            </p:nvSpPr>
            <p:spPr>
              <a:xfrm>
                <a:off x="9356895" y="1602298"/>
                <a:ext cx="357810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108</a:t>
                </a:r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3347E0C4-FE3A-4C6E-8CEB-1286570D8D50}"/>
                  </a:ext>
                </a:extLst>
              </p:cNvPr>
              <p:cNvSpPr/>
              <p:nvPr/>
            </p:nvSpPr>
            <p:spPr>
              <a:xfrm>
                <a:off x="8985377" y="1602298"/>
                <a:ext cx="360299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109</a:t>
                </a:r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49958149-BA92-44F1-BA99-FFC1D68F0CF0}"/>
                  </a:ext>
                </a:extLst>
              </p:cNvPr>
              <p:cNvSpPr/>
              <p:nvPr/>
            </p:nvSpPr>
            <p:spPr>
              <a:xfrm>
                <a:off x="8621834" y="1602298"/>
                <a:ext cx="360299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110</a:t>
                </a:r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C114857E-F146-4E0A-BD53-90A1D96CCCE0}"/>
                  </a:ext>
                </a:extLst>
              </p:cNvPr>
              <p:cNvSpPr/>
              <p:nvPr/>
            </p:nvSpPr>
            <p:spPr>
              <a:xfrm>
                <a:off x="8242234" y="1602298"/>
                <a:ext cx="382534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111</a:t>
                </a:r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32AECEFA-0B9E-4684-AF20-3D09F5E05769}"/>
                  </a:ext>
                </a:extLst>
              </p:cNvPr>
              <p:cNvSpPr/>
              <p:nvPr/>
            </p:nvSpPr>
            <p:spPr>
              <a:xfrm>
                <a:off x="7862080" y="1602298"/>
                <a:ext cx="371202" cy="739388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112</a:t>
                </a:r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C6D1DCC3-4F5B-4A66-85C4-75B1C6A4A23D}"/>
                  </a:ext>
                </a:extLst>
              </p:cNvPr>
              <p:cNvSpPr/>
              <p:nvPr/>
            </p:nvSpPr>
            <p:spPr>
              <a:xfrm>
                <a:off x="10779609" y="1602298"/>
                <a:ext cx="411060" cy="746620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B</a:t>
                </a:r>
              </a:p>
              <a:p>
                <a:pPr algn="ctr"/>
                <a:r>
                  <a:rPr lang="zh-TW" altLang="en-US" sz="1600" dirty="0"/>
                  <a:t>樓梯</a:t>
                </a:r>
              </a:p>
            </p:txBody>
          </p:sp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1C207807-4759-446F-9AEC-196E97A019CB}"/>
                  </a:ext>
                </a:extLst>
              </p:cNvPr>
              <p:cNvSpPr/>
              <p:nvPr/>
            </p:nvSpPr>
            <p:spPr>
              <a:xfrm>
                <a:off x="10444107" y="1602298"/>
                <a:ext cx="332259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1600" dirty="0"/>
                  <a:t>女廁</a:t>
                </a:r>
              </a:p>
            </p:txBody>
          </p:sp>
        </p:grp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588D08D3-3CC6-4F92-854F-FCD9BDF32068}"/>
                </a:ext>
              </a:extLst>
            </p:cNvPr>
            <p:cNvSpPr/>
            <p:nvPr/>
          </p:nvSpPr>
          <p:spPr>
            <a:xfrm>
              <a:off x="6975120" y="2406502"/>
              <a:ext cx="686143" cy="2814712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798" b="1" dirty="0"/>
                <a:t>至</a:t>
              </a:r>
              <a:endParaRPr lang="en-US" altLang="zh-TW" sz="1798" b="1" dirty="0"/>
            </a:p>
            <a:p>
              <a:pPr algn="ctr"/>
              <a:r>
                <a:rPr lang="zh-TW" altLang="en-US" sz="1798" b="1" dirty="0"/>
                <a:t>德</a:t>
              </a:r>
              <a:endParaRPr lang="en-US" altLang="zh-TW" sz="1798" b="1" dirty="0"/>
            </a:p>
            <a:p>
              <a:pPr algn="ctr"/>
              <a:r>
                <a:rPr lang="zh-TW" altLang="en-US" sz="1798" b="1" dirty="0"/>
                <a:t>樓</a:t>
              </a: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F46942F1-F95E-4B77-9CD0-CB3E142C68A4}"/>
                </a:ext>
              </a:extLst>
            </p:cNvPr>
            <p:cNvSpPr/>
            <p:nvPr/>
          </p:nvSpPr>
          <p:spPr>
            <a:xfrm>
              <a:off x="6421743" y="2431051"/>
              <a:ext cx="516536" cy="1065204"/>
            </a:xfrm>
            <a:prstGeom prst="rect">
              <a:avLst/>
            </a:prstGeom>
            <a:solidFill>
              <a:srgbClr val="CCFFCC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A</a:t>
              </a:r>
            </a:p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2</a:t>
              </a:r>
              <a:r>
                <a:rPr lang="zh-TW" altLang="en-US" sz="1600" dirty="0"/>
                <a:t>樓梯</a:t>
              </a: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74DA08D-8E28-49CC-9E42-2431F2D850EC}"/>
                </a:ext>
              </a:extLst>
            </p:cNvPr>
            <p:cNvSpPr/>
            <p:nvPr/>
          </p:nvSpPr>
          <p:spPr>
            <a:xfrm>
              <a:off x="2536675" y="2456608"/>
              <a:ext cx="603141" cy="7462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215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7" name="矩形: 圓角 6">
              <a:extLst>
                <a:ext uri="{FF2B5EF4-FFF2-40B4-BE49-F238E27FC236}">
                  <a16:creationId xmlns:a16="http://schemas.microsoft.com/office/drawing/2014/main" id="{7E39129F-3BF5-4915-87E2-141479884222}"/>
                </a:ext>
              </a:extLst>
            </p:cNvPr>
            <p:cNvSpPr/>
            <p:nvPr/>
          </p:nvSpPr>
          <p:spPr>
            <a:xfrm>
              <a:off x="8863835" y="1631294"/>
              <a:ext cx="3084655" cy="770225"/>
            </a:xfrm>
            <a:prstGeom prst="roundRect">
              <a:avLst/>
            </a:prstGeom>
            <a:noFill/>
            <a:ln w="76200">
              <a:solidFill>
                <a:schemeClr val="accent4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8">
                <a:ln w="762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8" name="矩形: 圓角 7">
              <a:extLst>
                <a:ext uri="{FF2B5EF4-FFF2-40B4-BE49-F238E27FC236}">
                  <a16:creationId xmlns:a16="http://schemas.microsoft.com/office/drawing/2014/main" id="{85AF6AC5-D39C-4583-A643-7417BFE56026}"/>
                </a:ext>
              </a:extLst>
            </p:cNvPr>
            <p:cNvSpPr/>
            <p:nvPr/>
          </p:nvSpPr>
          <p:spPr>
            <a:xfrm>
              <a:off x="6318999" y="1637946"/>
              <a:ext cx="1260485" cy="753461"/>
            </a:xfrm>
            <a:prstGeom prst="round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8">
                <a:ln w="762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" name="矩形: 圓角 8">
              <a:extLst>
                <a:ext uri="{FF2B5EF4-FFF2-40B4-BE49-F238E27FC236}">
                  <a16:creationId xmlns:a16="http://schemas.microsoft.com/office/drawing/2014/main" id="{7F80CB94-A60E-4A39-88CB-0EC380E66990}"/>
                </a:ext>
              </a:extLst>
            </p:cNvPr>
            <p:cNvSpPr/>
            <p:nvPr/>
          </p:nvSpPr>
          <p:spPr>
            <a:xfrm>
              <a:off x="1429938" y="1633321"/>
              <a:ext cx="4889061" cy="763000"/>
            </a:xfrm>
            <a:prstGeom prst="roundRect">
              <a:avLst/>
            </a:prstGeom>
            <a:noFill/>
            <a:ln w="762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8">
                <a:ln w="762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0" name="矩形: 圓角 9">
              <a:extLst>
                <a:ext uri="{FF2B5EF4-FFF2-40B4-BE49-F238E27FC236}">
                  <a16:creationId xmlns:a16="http://schemas.microsoft.com/office/drawing/2014/main" id="{7D423D5F-8086-40FC-947C-5168DDA14910}"/>
                </a:ext>
              </a:extLst>
            </p:cNvPr>
            <p:cNvSpPr/>
            <p:nvPr/>
          </p:nvSpPr>
          <p:spPr>
            <a:xfrm>
              <a:off x="2543379" y="2431050"/>
              <a:ext cx="613766" cy="771791"/>
            </a:xfrm>
            <a:prstGeom prst="roundRect">
              <a:avLst/>
            </a:prstGeom>
            <a:noFill/>
            <a:ln w="762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8">
                <a:ln w="762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EACDFE8-52C7-4A79-8E69-AA07FD2B6AAE}"/>
                </a:ext>
              </a:extLst>
            </p:cNvPr>
            <p:cNvSpPr/>
            <p:nvPr/>
          </p:nvSpPr>
          <p:spPr>
            <a:xfrm>
              <a:off x="1799356" y="295502"/>
              <a:ext cx="9137369" cy="769041"/>
            </a:xfrm>
            <a:prstGeom prst="rect">
              <a:avLst/>
            </a:prstGeom>
            <a:noFill/>
          </p:spPr>
          <p:txBody>
            <a:bodyPr wrap="square" lIns="91392" tIns="45696" rIns="91392" bIns="45696">
              <a:spAutoFit/>
            </a:bodyPr>
            <a:lstStyle/>
            <a:p>
              <a:pPr algn="ctr"/>
              <a:r>
                <a:rPr lang="zh-TW" altLang="en-US" sz="4398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教學大樓教室防災疏散路線圖 </a:t>
              </a:r>
              <a:r>
                <a:rPr lang="en-US" altLang="zh-TW" sz="4398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2F</a:t>
              </a:r>
              <a:endParaRPr lang="zh-TW" altLang="en-US" sz="4398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E7ACC640-074C-4A53-8A40-8E897AA5F5A1}"/>
                </a:ext>
              </a:extLst>
            </p:cNvPr>
            <p:cNvGrpSpPr/>
            <p:nvPr/>
          </p:nvGrpSpPr>
          <p:grpSpPr>
            <a:xfrm>
              <a:off x="1171937" y="2342289"/>
              <a:ext cx="1188286" cy="2814712"/>
              <a:chOff x="1306556" y="2477102"/>
              <a:chExt cx="1188906" cy="2891852"/>
            </a:xfrm>
          </p:grpSpPr>
          <p:sp>
            <p:nvSpPr>
              <p:cNvPr id="27" name="箭號: 向下 26">
                <a:extLst>
                  <a:ext uri="{FF2B5EF4-FFF2-40B4-BE49-F238E27FC236}">
                    <a16:creationId xmlns:a16="http://schemas.microsoft.com/office/drawing/2014/main" id="{7A4CF8AE-E0A0-4783-B8F2-8B3C014EEC0D}"/>
                  </a:ext>
                </a:extLst>
              </p:cNvPr>
              <p:cNvSpPr/>
              <p:nvPr/>
            </p:nvSpPr>
            <p:spPr>
              <a:xfrm>
                <a:off x="1306556" y="2537928"/>
                <a:ext cx="1188906" cy="2831026"/>
              </a:xfrm>
              <a:prstGeom prst="downArrow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798" dirty="0"/>
              </a:p>
            </p:txBody>
          </p:sp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9B5E356C-AF89-4010-9699-D9B6E845B752}"/>
                  </a:ext>
                </a:extLst>
              </p:cNvPr>
              <p:cNvSpPr txBox="1"/>
              <p:nvPr/>
            </p:nvSpPr>
            <p:spPr>
              <a:xfrm>
                <a:off x="1711065" y="2477102"/>
                <a:ext cx="318782" cy="15167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altLang="zh-TW" sz="1798" dirty="0"/>
              </a:p>
              <a:p>
                <a:r>
                  <a:rPr lang="zh-TW" altLang="en-US" sz="1798" b="1" dirty="0"/>
                  <a:t>往眼鏡區</a:t>
                </a:r>
              </a:p>
            </p:txBody>
          </p:sp>
        </p:grpSp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E5BDD98D-16D3-4E05-9F16-4DE1731AB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77524" y="1635633"/>
              <a:ext cx="685068" cy="763000"/>
            </a:xfrm>
            <a:prstGeom prst="rect">
              <a:avLst/>
            </a:prstGeom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5918A7E8-9AFB-4462-83CF-2231C8E0F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9237" y="1635633"/>
              <a:ext cx="619239" cy="739003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EF8284E2-CC17-4938-ACB3-9829800E6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75283" y="1635634"/>
              <a:ext cx="556739" cy="736691"/>
            </a:xfrm>
            <a:prstGeom prst="rect">
              <a:avLst/>
            </a:prstGeom>
          </p:spPr>
        </p:pic>
        <p:grpSp>
          <p:nvGrpSpPr>
            <p:cNvPr id="16" name="群組 15">
              <a:extLst>
                <a:ext uri="{FF2B5EF4-FFF2-40B4-BE49-F238E27FC236}">
                  <a16:creationId xmlns:a16="http://schemas.microsoft.com/office/drawing/2014/main" id="{D55270E4-B2A0-4B2D-9F83-FDE01A71DD36}"/>
                </a:ext>
              </a:extLst>
            </p:cNvPr>
            <p:cNvGrpSpPr/>
            <p:nvPr/>
          </p:nvGrpSpPr>
          <p:grpSpPr>
            <a:xfrm>
              <a:off x="10976763" y="2372325"/>
              <a:ext cx="1188286" cy="2888279"/>
              <a:chOff x="1306556" y="2537928"/>
              <a:chExt cx="1188906" cy="2831026"/>
            </a:xfrm>
          </p:grpSpPr>
          <p:sp>
            <p:nvSpPr>
              <p:cNvPr id="25" name="箭號: 向下 24">
                <a:extLst>
                  <a:ext uri="{FF2B5EF4-FFF2-40B4-BE49-F238E27FC236}">
                    <a16:creationId xmlns:a16="http://schemas.microsoft.com/office/drawing/2014/main" id="{07D1EB3B-11D5-44B1-8A7C-C0D58CF815C0}"/>
                  </a:ext>
                </a:extLst>
              </p:cNvPr>
              <p:cNvSpPr/>
              <p:nvPr/>
            </p:nvSpPr>
            <p:spPr>
              <a:xfrm>
                <a:off x="1306556" y="2537928"/>
                <a:ext cx="1188906" cy="2831026"/>
              </a:xfrm>
              <a:prstGeom prst="downArrow">
                <a:avLst/>
              </a:prstGeom>
              <a:noFill/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798" dirty="0"/>
              </a:p>
            </p:txBody>
          </p:sp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317BDD83-112B-49A2-85A9-F903E11FB5FC}"/>
                  </a:ext>
                </a:extLst>
              </p:cNvPr>
              <p:cNvSpPr txBox="1"/>
              <p:nvPr/>
            </p:nvSpPr>
            <p:spPr>
              <a:xfrm>
                <a:off x="1729302" y="2946333"/>
                <a:ext cx="318782" cy="1718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798" b="1" dirty="0"/>
                  <a:t>往</a:t>
                </a:r>
                <a:endParaRPr lang="en-US" altLang="zh-TW" sz="1798" b="1" dirty="0"/>
              </a:p>
              <a:p>
                <a:r>
                  <a:rPr lang="zh-TW" altLang="en-US" sz="1798" b="1" dirty="0"/>
                  <a:t>圖書館拱門</a:t>
                </a:r>
              </a:p>
            </p:txBody>
          </p:sp>
        </p:grpSp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6D0F6D09-5937-4E79-90A2-8B8EE3D38BA6}"/>
                </a:ext>
              </a:extLst>
            </p:cNvPr>
            <p:cNvGrpSpPr/>
            <p:nvPr/>
          </p:nvGrpSpPr>
          <p:grpSpPr>
            <a:xfrm>
              <a:off x="6181700" y="2431053"/>
              <a:ext cx="980548" cy="3829491"/>
              <a:chOff x="1306556" y="2537928"/>
              <a:chExt cx="1188906" cy="2831026"/>
            </a:xfrm>
          </p:grpSpPr>
          <p:sp>
            <p:nvSpPr>
              <p:cNvPr id="23" name="箭號: 向下 22">
                <a:extLst>
                  <a:ext uri="{FF2B5EF4-FFF2-40B4-BE49-F238E27FC236}">
                    <a16:creationId xmlns:a16="http://schemas.microsoft.com/office/drawing/2014/main" id="{110528BA-80C6-4079-9600-527ECEA3DEFD}"/>
                  </a:ext>
                </a:extLst>
              </p:cNvPr>
              <p:cNvSpPr/>
              <p:nvPr/>
            </p:nvSpPr>
            <p:spPr>
              <a:xfrm>
                <a:off x="1306556" y="2537928"/>
                <a:ext cx="1188906" cy="2831026"/>
              </a:xfrm>
              <a:prstGeom prst="downArrow">
                <a:avLst/>
              </a:prstGeom>
              <a:noFill/>
              <a:ln w="571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798" dirty="0"/>
              </a:p>
            </p:txBody>
          </p:sp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E937D1AD-3A08-4907-BA31-D1CFAE49D7ED}"/>
                  </a:ext>
                </a:extLst>
              </p:cNvPr>
              <p:cNvSpPr txBox="1"/>
              <p:nvPr/>
            </p:nvSpPr>
            <p:spPr>
              <a:xfrm>
                <a:off x="1683804" y="3736408"/>
                <a:ext cx="510310" cy="6822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798" b="1" dirty="0"/>
                  <a:t>往</a:t>
                </a:r>
                <a:endParaRPr lang="en-US" altLang="zh-TW" sz="1798" b="1" dirty="0"/>
              </a:p>
              <a:p>
                <a:r>
                  <a:rPr lang="zh-TW" altLang="en-US" sz="1798" b="1" dirty="0"/>
                  <a:t>穿堂</a:t>
                </a:r>
                <a:endParaRPr lang="en-US" altLang="zh-TW" sz="1798" b="1" dirty="0"/>
              </a:p>
            </p:txBody>
          </p:sp>
        </p:grpSp>
        <p:sp>
          <p:nvSpPr>
            <p:cNvPr id="18" name="矩形: 圓角 17">
              <a:extLst>
                <a:ext uri="{FF2B5EF4-FFF2-40B4-BE49-F238E27FC236}">
                  <a16:creationId xmlns:a16="http://schemas.microsoft.com/office/drawing/2014/main" id="{428A0B0B-861A-4845-A0B5-75BE128C1ADD}"/>
                </a:ext>
              </a:extLst>
            </p:cNvPr>
            <p:cNvSpPr/>
            <p:nvPr/>
          </p:nvSpPr>
          <p:spPr>
            <a:xfrm>
              <a:off x="2579595" y="5157003"/>
              <a:ext cx="3457818" cy="1549319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1798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113.114.115.215</a:t>
              </a:r>
              <a:r>
                <a:rPr lang="zh-TW" altLang="en-US" sz="1798" dirty="0">
                  <a:solidFill>
                    <a:schemeClr val="tx1"/>
                  </a:solidFill>
                </a:rPr>
                <a:t>班路線：</a:t>
              </a:r>
              <a:endParaRPr lang="en-US" altLang="zh-TW" sz="1798" dirty="0">
                <a:solidFill>
                  <a:schemeClr val="tx1"/>
                </a:solidFill>
              </a:endParaRPr>
            </a:p>
            <a:p>
              <a:r>
                <a:rPr lang="en-US" altLang="zh-TW" sz="1798" dirty="0">
                  <a:solidFill>
                    <a:srgbClr val="FF0000"/>
                  </a:solidFill>
                </a:rPr>
                <a:t>C</a:t>
              </a:r>
              <a:r>
                <a:rPr lang="zh-TW" altLang="en-US" sz="1798" dirty="0">
                  <a:solidFill>
                    <a:srgbClr val="FF0000"/>
                  </a:solidFill>
                </a:rPr>
                <a:t>樓梯至</a:t>
              </a:r>
              <a:r>
                <a:rPr lang="en-US" altLang="zh-TW" sz="1798" dirty="0" err="1">
                  <a:solidFill>
                    <a:srgbClr val="FF0000"/>
                  </a:solidFill>
                </a:rPr>
                <a:t>1F</a:t>
              </a:r>
              <a:r>
                <a:rPr lang="zh-TW" altLang="en-US" sz="1798" dirty="0">
                  <a:solidFill>
                    <a:srgbClr val="FF0000"/>
                  </a:solidFill>
                </a:rPr>
                <a:t>→</a:t>
              </a:r>
              <a:endParaRPr lang="en-US" altLang="zh-TW" sz="1798" dirty="0">
                <a:solidFill>
                  <a:srgbClr val="FF0000"/>
                </a:solidFill>
              </a:endParaRPr>
            </a:p>
            <a:p>
              <a:r>
                <a:rPr lang="en-US" altLang="zh-TW" sz="1798" dirty="0" err="1">
                  <a:solidFill>
                    <a:srgbClr val="FF0000"/>
                  </a:solidFill>
                </a:rPr>
                <a:t>1F</a:t>
              </a:r>
              <a:r>
                <a:rPr lang="zh-TW" altLang="en-US" sz="1798" dirty="0">
                  <a:solidFill>
                    <a:srgbClr val="FF0000"/>
                  </a:solidFill>
                </a:rPr>
                <a:t>眼鏡區→交安教室旁拱門→</a:t>
              </a:r>
              <a:endParaRPr lang="en-US" altLang="zh-TW" sz="1798" dirty="0">
                <a:solidFill>
                  <a:srgbClr val="FF0000"/>
                </a:solidFill>
              </a:endParaRPr>
            </a:p>
            <a:p>
              <a:r>
                <a:rPr lang="zh-TW" altLang="en-US" sz="1798" dirty="0">
                  <a:solidFill>
                    <a:srgbClr val="FF0000"/>
                  </a:solidFill>
                </a:rPr>
                <a:t>大同道→司令台右側→田徑場</a:t>
              </a:r>
              <a:endParaRPr lang="en-US" altLang="zh-TW" sz="1798" dirty="0">
                <a:solidFill>
                  <a:srgbClr val="FF0000"/>
                </a:solidFill>
              </a:endParaRPr>
            </a:p>
          </p:txBody>
        </p:sp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697C65F7-1ACC-4EEE-933F-685175B0E60C}"/>
                </a:ext>
              </a:extLst>
            </p:cNvPr>
            <p:cNvSpPr/>
            <p:nvPr/>
          </p:nvSpPr>
          <p:spPr>
            <a:xfrm>
              <a:off x="2629909" y="3822910"/>
              <a:ext cx="3409644" cy="1158849"/>
            </a:xfrm>
            <a:prstGeom prst="roundRect">
              <a:avLst/>
            </a:prstGeom>
            <a:noFill/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1798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110.111</a:t>
              </a:r>
              <a:r>
                <a:rPr lang="zh-TW" altLang="en-US" sz="1798" dirty="0">
                  <a:solidFill>
                    <a:schemeClr val="tx1"/>
                  </a:solidFill>
                </a:rPr>
                <a:t>班路線：</a:t>
              </a:r>
              <a:endParaRPr lang="en-US" altLang="zh-TW" sz="1798" dirty="0">
                <a:solidFill>
                  <a:schemeClr val="tx1"/>
                </a:solidFill>
              </a:endParaRPr>
            </a:p>
            <a:p>
              <a:r>
                <a:rPr lang="en-US" altLang="zh-TW" sz="1798" dirty="0">
                  <a:solidFill>
                    <a:srgbClr val="FF0000"/>
                  </a:solidFill>
                </a:rPr>
                <a:t>A2</a:t>
              </a:r>
              <a:r>
                <a:rPr lang="zh-TW" altLang="en-US" sz="1798" dirty="0">
                  <a:solidFill>
                    <a:srgbClr val="FF0000"/>
                  </a:solidFill>
                </a:rPr>
                <a:t>樓梯至</a:t>
              </a:r>
              <a:r>
                <a:rPr lang="en-US" altLang="zh-TW" sz="1798" dirty="0">
                  <a:solidFill>
                    <a:srgbClr val="FF0000"/>
                  </a:solidFill>
                </a:rPr>
                <a:t>1F</a:t>
              </a:r>
              <a:r>
                <a:rPr lang="zh-TW" altLang="en-US" sz="1798" dirty="0">
                  <a:solidFill>
                    <a:srgbClr val="FF0000"/>
                  </a:solidFill>
                </a:rPr>
                <a:t>→穿堂→田徑場</a:t>
              </a:r>
              <a:endParaRPr lang="en-US" altLang="zh-TW" sz="1798" dirty="0">
                <a:solidFill>
                  <a:srgbClr val="FF0000"/>
                </a:solidFill>
              </a:endParaRPr>
            </a:p>
          </p:txBody>
        </p:sp>
        <p:sp>
          <p:nvSpPr>
            <p:cNvPr id="20" name="矩形: 圓角 19">
              <a:extLst>
                <a:ext uri="{FF2B5EF4-FFF2-40B4-BE49-F238E27FC236}">
                  <a16:creationId xmlns:a16="http://schemas.microsoft.com/office/drawing/2014/main" id="{4DC07DFE-FB37-4E9B-9A9F-6ADD92A8BBB6}"/>
                </a:ext>
              </a:extLst>
            </p:cNvPr>
            <p:cNvSpPr/>
            <p:nvPr/>
          </p:nvSpPr>
          <p:spPr>
            <a:xfrm>
              <a:off x="8425653" y="4165305"/>
              <a:ext cx="2511073" cy="1065204"/>
            </a:xfrm>
            <a:prstGeom prst="roundRect">
              <a:avLst/>
            </a:prstGeom>
            <a:noFill/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1798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106.107.108</a:t>
              </a:r>
              <a:r>
                <a:rPr lang="zh-TW" altLang="en-US" sz="1798" dirty="0">
                  <a:solidFill>
                    <a:schemeClr val="tx1"/>
                  </a:solidFill>
                </a:rPr>
                <a:t>班路線：</a:t>
              </a:r>
              <a:endParaRPr lang="en-US" altLang="zh-TW" sz="1798" dirty="0">
                <a:solidFill>
                  <a:schemeClr val="tx1"/>
                </a:solidFill>
              </a:endParaRPr>
            </a:p>
            <a:p>
              <a:r>
                <a:rPr lang="en-US" altLang="zh-TW" sz="1798" dirty="0">
                  <a:solidFill>
                    <a:srgbClr val="FF0000"/>
                  </a:solidFill>
                </a:rPr>
                <a:t>B</a:t>
              </a:r>
              <a:r>
                <a:rPr lang="zh-TW" altLang="en-US" sz="1798" dirty="0">
                  <a:solidFill>
                    <a:srgbClr val="FF0000"/>
                  </a:solidFill>
                </a:rPr>
                <a:t>樓梯至</a:t>
              </a:r>
              <a:r>
                <a:rPr lang="en-US" altLang="zh-TW" sz="1798" dirty="0">
                  <a:solidFill>
                    <a:srgbClr val="FF0000"/>
                  </a:solidFill>
                </a:rPr>
                <a:t>1F</a:t>
              </a:r>
              <a:r>
                <a:rPr lang="zh-TW" altLang="en-US" sz="1798" dirty="0">
                  <a:solidFill>
                    <a:srgbClr val="FF0000"/>
                  </a:solidFill>
                </a:rPr>
                <a:t>→圖書館前拱門→田徑場</a:t>
              </a:r>
              <a:endParaRPr lang="en-US" altLang="zh-TW" sz="1798" dirty="0">
                <a:solidFill>
                  <a:srgbClr val="FF0000"/>
                </a:solidFill>
              </a:endParaRPr>
            </a:p>
          </p:txBody>
        </p:sp>
        <p:sp>
          <p:nvSpPr>
            <p:cNvPr id="21" name="矩形: 圓角 20">
              <a:extLst>
                <a:ext uri="{FF2B5EF4-FFF2-40B4-BE49-F238E27FC236}">
                  <a16:creationId xmlns:a16="http://schemas.microsoft.com/office/drawing/2014/main" id="{7EF04767-4910-4526-898B-E874A7777C1A}"/>
                </a:ext>
              </a:extLst>
            </p:cNvPr>
            <p:cNvSpPr/>
            <p:nvPr/>
          </p:nvSpPr>
          <p:spPr>
            <a:xfrm>
              <a:off x="339721" y="5816270"/>
              <a:ext cx="1712140" cy="74623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798" dirty="0"/>
                <a:t>疏散集合地</a:t>
              </a:r>
              <a:r>
                <a:rPr lang="en-US" altLang="zh-TW" sz="1798" dirty="0"/>
                <a:t>:</a:t>
              </a:r>
            </a:p>
            <a:p>
              <a:pPr algn="ctr"/>
              <a:r>
                <a:rPr lang="zh-TW" altLang="en-US" sz="1798" dirty="0"/>
                <a:t>田徑場</a:t>
              </a:r>
            </a:p>
          </p:txBody>
        </p:sp>
        <p:pic>
          <p:nvPicPr>
            <p:cNvPr id="22" name="圖片 21" descr="一張含有 文字 的圖片&#10;&#10;自動產生的描述">
              <a:extLst>
                <a:ext uri="{FF2B5EF4-FFF2-40B4-BE49-F238E27FC236}">
                  <a16:creationId xmlns:a16="http://schemas.microsoft.com/office/drawing/2014/main" id="{DD833F26-B3E0-4663-A115-4441D298E7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710"/>
            <a:stretch/>
          </p:blipFill>
          <p:spPr>
            <a:xfrm>
              <a:off x="103085" y="274975"/>
              <a:ext cx="1965004" cy="350690"/>
            </a:xfrm>
            <a:prstGeom prst="rect">
              <a:avLst/>
            </a:prstGeom>
          </p:spPr>
        </p:pic>
      </p:grp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B5718E3A-E651-4FC1-A082-8A7289843A41}"/>
              </a:ext>
            </a:extLst>
          </p:cNvPr>
          <p:cNvSpPr/>
          <p:nvPr/>
        </p:nvSpPr>
        <p:spPr>
          <a:xfrm>
            <a:off x="7581453" y="1507502"/>
            <a:ext cx="1244315" cy="753461"/>
          </a:xfrm>
          <a:prstGeom prst="roundRect">
            <a:avLst/>
          </a:prstGeom>
          <a:noFill/>
          <a:ln w="762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8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41DB8F80-3580-4196-B928-FFB788637961}"/>
              </a:ext>
            </a:extLst>
          </p:cNvPr>
          <p:cNvSpPr/>
          <p:nvPr/>
        </p:nvSpPr>
        <p:spPr>
          <a:xfrm>
            <a:off x="8455411" y="5327550"/>
            <a:ext cx="2569015" cy="1089415"/>
          </a:xfrm>
          <a:prstGeom prst="roundRect">
            <a:avLst/>
          </a:prstGeom>
          <a:noFill/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798" dirty="0">
                <a:solidFill>
                  <a:schemeClr val="tx1"/>
                </a:solidFill>
                <a:latin typeface="Arial Black" panose="020B0A04020102020204" pitchFamily="34" charset="0"/>
              </a:rPr>
              <a:t>108.109</a:t>
            </a:r>
            <a:r>
              <a:rPr lang="zh-TW" altLang="en-US" sz="1798" dirty="0">
                <a:solidFill>
                  <a:schemeClr val="tx1"/>
                </a:solidFill>
              </a:rPr>
              <a:t>班路線：</a:t>
            </a:r>
            <a:endParaRPr lang="en-US" altLang="zh-TW" sz="1798" dirty="0">
              <a:solidFill>
                <a:schemeClr val="tx1"/>
              </a:solidFill>
            </a:endParaRPr>
          </a:p>
          <a:p>
            <a:r>
              <a:rPr lang="en-US" altLang="zh-TW" sz="1798" dirty="0">
                <a:solidFill>
                  <a:srgbClr val="FF0000"/>
                </a:solidFill>
              </a:rPr>
              <a:t>A1</a:t>
            </a:r>
            <a:r>
              <a:rPr lang="zh-TW" altLang="en-US" sz="1798" dirty="0">
                <a:solidFill>
                  <a:srgbClr val="FF0000"/>
                </a:solidFill>
              </a:rPr>
              <a:t>樓梯至</a:t>
            </a:r>
            <a:r>
              <a:rPr lang="en-US" altLang="zh-TW" sz="1798" dirty="0">
                <a:solidFill>
                  <a:srgbClr val="FF0000"/>
                </a:solidFill>
              </a:rPr>
              <a:t>1F</a:t>
            </a:r>
            <a:r>
              <a:rPr lang="zh-TW" altLang="en-US" sz="1798" dirty="0">
                <a:solidFill>
                  <a:srgbClr val="FF0000"/>
                </a:solidFill>
              </a:rPr>
              <a:t>→穿堂→田徑場</a:t>
            </a:r>
            <a:endParaRPr lang="en-US" altLang="zh-TW" sz="1798" dirty="0">
              <a:solidFill>
                <a:srgbClr val="FF0000"/>
              </a:solidFill>
            </a:endParaRPr>
          </a:p>
        </p:txBody>
      </p:sp>
      <p:sp>
        <p:nvSpPr>
          <p:cNvPr id="49" name="箭號: 向下 48">
            <a:extLst>
              <a:ext uri="{FF2B5EF4-FFF2-40B4-BE49-F238E27FC236}">
                <a16:creationId xmlns:a16="http://schemas.microsoft.com/office/drawing/2014/main" id="{FD591319-B2B8-4560-B2DA-DF844494FF8F}"/>
              </a:ext>
            </a:extLst>
          </p:cNvPr>
          <p:cNvSpPr/>
          <p:nvPr/>
        </p:nvSpPr>
        <p:spPr>
          <a:xfrm>
            <a:off x="7407037" y="2259166"/>
            <a:ext cx="980548" cy="3876908"/>
          </a:xfrm>
          <a:prstGeom prst="downArrow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8" dirty="0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A11EE942-4269-416C-A4A5-3AFAC7D813F0}"/>
              </a:ext>
            </a:extLst>
          </p:cNvPr>
          <p:cNvSpPr/>
          <p:nvPr/>
        </p:nvSpPr>
        <p:spPr>
          <a:xfrm>
            <a:off x="7660035" y="2285512"/>
            <a:ext cx="456455" cy="106520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latin typeface="Arial Black" panose="020B0A04020102020204" pitchFamily="34" charset="0"/>
              </a:rPr>
              <a:t>A1</a:t>
            </a:r>
            <a:r>
              <a:rPr lang="zh-TW" altLang="en-US" sz="1600" dirty="0"/>
              <a:t>樓梯</a:t>
            </a: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B392A946-5091-417D-ADC6-80287E00F81B}"/>
              </a:ext>
            </a:extLst>
          </p:cNvPr>
          <p:cNvSpPr txBox="1"/>
          <p:nvPr/>
        </p:nvSpPr>
        <p:spPr>
          <a:xfrm>
            <a:off x="7695614" y="3906678"/>
            <a:ext cx="420877" cy="922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798" b="1" dirty="0"/>
              <a:t>往</a:t>
            </a:r>
            <a:endParaRPr lang="en-US" altLang="zh-TW" sz="1798" b="1" dirty="0"/>
          </a:p>
          <a:p>
            <a:r>
              <a:rPr lang="zh-TW" altLang="en-US" sz="1798" b="1" dirty="0"/>
              <a:t>穿堂</a:t>
            </a:r>
            <a:endParaRPr lang="en-US" altLang="zh-TW" sz="1798" b="1" dirty="0"/>
          </a:p>
        </p:txBody>
      </p:sp>
    </p:spTree>
    <p:extLst>
      <p:ext uri="{BB962C8B-B14F-4D97-AF65-F5344CB8AC3E}">
        <p14:creationId xmlns:p14="http://schemas.microsoft.com/office/powerpoint/2010/main" val="877193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DC373C0D-64F5-49EE-BFDD-27751C713104}"/>
              </a:ext>
            </a:extLst>
          </p:cNvPr>
          <p:cNvGrpSpPr/>
          <p:nvPr/>
        </p:nvGrpSpPr>
        <p:grpSpPr>
          <a:xfrm>
            <a:off x="65018" y="325309"/>
            <a:ext cx="12061964" cy="6431347"/>
            <a:chOff x="103085" y="274975"/>
            <a:chExt cx="12061964" cy="6431347"/>
          </a:xfrm>
        </p:grpSpPr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2C6B7D14-B40B-4C53-8543-4E8AEB2BF1A9}"/>
                </a:ext>
              </a:extLst>
            </p:cNvPr>
            <p:cNvGrpSpPr/>
            <p:nvPr/>
          </p:nvGrpSpPr>
          <p:grpSpPr>
            <a:xfrm>
              <a:off x="267381" y="1635633"/>
              <a:ext cx="11647917" cy="748543"/>
              <a:chOff x="4239242" y="1601141"/>
              <a:chExt cx="6951427" cy="748933"/>
            </a:xfrm>
          </p:grpSpPr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706B8116-BAEC-4723-931F-B006A23767B4}"/>
                  </a:ext>
                </a:extLst>
              </p:cNvPr>
              <p:cNvSpPr/>
              <p:nvPr/>
            </p:nvSpPr>
            <p:spPr>
              <a:xfrm>
                <a:off x="4239242" y="1602298"/>
                <a:ext cx="686501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1600" b="1" dirty="0"/>
                  <a:t>高中生物</a:t>
                </a:r>
                <a:r>
                  <a:rPr lang="en-US" altLang="zh-TW" sz="1600" b="1" dirty="0"/>
                  <a:t>(</a:t>
                </a:r>
                <a:r>
                  <a:rPr lang="zh-TW" altLang="en-US" sz="1600" b="1" dirty="0"/>
                  <a:t>一</a:t>
                </a:r>
                <a:r>
                  <a:rPr lang="en-US" altLang="zh-TW" sz="1600" b="1" dirty="0"/>
                  <a:t>)</a:t>
                </a:r>
                <a:endParaRPr lang="zh-TW" altLang="en-US" sz="1600" b="1" dirty="0"/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4D347AC9-1E17-4081-96F7-6ACE3780E2ED}"/>
                  </a:ext>
                </a:extLst>
              </p:cNvPr>
              <p:cNvSpPr/>
              <p:nvPr/>
            </p:nvSpPr>
            <p:spPr>
              <a:xfrm>
                <a:off x="4935751" y="1602298"/>
                <a:ext cx="408942" cy="746620"/>
              </a:xfrm>
              <a:prstGeom prst="rect">
                <a:avLst/>
              </a:prstGeom>
              <a:solidFill>
                <a:srgbClr val="FFCCFF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C</a:t>
                </a:r>
              </a:p>
              <a:p>
                <a:pPr algn="ctr"/>
                <a:r>
                  <a:rPr lang="zh-TW" altLang="en-US" sz="1600" dirty="0"/>
                  <a:t>樓梯</a:t>
                </a:r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B78BC80D-A75D-4C0A-8F49-E6F311A6E2C3}"/>
                  </a:ext>
                </a:extLst>
              </p:cNvPr>
              <p:cNvSpPr/>
              <p:nvPr/>
            </p:nvSpPr>
            <p:spPr>
              <a:xfrm>
                <a:off x="5359740" y="1602298"/>
                <a:ext cx="382534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1600" dirty="0"/>
                  <a:t>男廁</a:t>
                </a:r>
              </a:p>
            </p:txBody>
          </p:sp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163E2D37-2B89-457B-85ED-A93DC55A0A2C}"/>
                  </a:ext>
                </a:extLst>
              </p:cNvPr>
              <p:cNvSpPr/>
              <p:nvPr/>
            </p:nvSpPr>
            <p:spPr>
              <a:xfrm>
                <a:off x="5742275" y="1602298"/>
                <a:ext cx="411060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1600" dirty="0"/>
                  <a:t>女廁</a:t>
                </a:r>
              </a:p>
            </p:txBody>
          </p:sp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99D69194-27B5-45A8-AC88-4DA3E280B84F}"/>
                  </a:ext>
                </a:extLst>
              </p:cNvPr>
              <p:cNvSpPr/>
              <p:nvPr/>
            </p:nvSpPr>
            <p:spPr>
              <a:xfrm>
                <a:off x="6151356" y="1601141"/>
                <a:ext cx="594879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1600" b="1" dirty="0"/>
                  <a:t>數學科</a:t>
                </a:r>
                <a:endParaRPr lang="en-US" altLang="zh-TW" sz="1600" b="1" dirty="0"/>
              </a:p>
              <a:p>
                <a:pPr algn="ctr"/>
                <a:r>
                  <a:rPr lang="zh-TW" altLang="en-US" sz="1600" b="1" dirty="0"/>
                  <a:t>辦公室</a:t>
                </a:r>
              </a:p>
            </p:txBody>
          </p:sp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279F279F-76AF-4892-8AB3-A19AA8D67148}"/>
                  </a:ext>
                </a:extLst>
              </p:cNvPr>
              <p:cNvSpPr/>
              <p:nvPr/>
            </p:nvSpPr>
            <p:spPr>
              <a:xfrm>
                <a:off x="6744255" y="1603454"/>
                <a:ext cx="393065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208</a:t>
                </a:r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CBA5CB28-D977-449B-A935-28CEA6DABC7B}"/>
                  </a:ext>
                </a:extLst>
              </p:cNvPr>
              <p:cNvSpPr/>
              <p:nvPr/>
            </p:nvSpPr>
            <p:spPr>
              <a:xfrm>
                <a:off x="7132396" y="1601141"/>
                <a:ext cx="360299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207</a:t>
                </a:r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0F2CF0D9-EA33-4E18-A831-748F1EC8A792}"/>
                  </a:ext>
                </a:extLst>
              </p:cNvPr>
              <p:cNvSpPr/>
              <p:nvPr/>
            </p:nvSpPr>
            <p:spPr>
              <a:xfrm>
                <a:off x="7502162" y="1603453"/>
                <a:ext cx="356674" cy="73707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206</a:t>
                </a:r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4C086EE7-C0BC-460E-AD07-8A66C18161E2}"/>
                  </a:ext>
                </a:extLst>
              </p:cNvPr>
              <p:cNvSpPr/>
              <p:nvPr/>
            </p:nvSpPr>
            <p:spPr>
              <a:xfrm>
                <a:off x="10083459" y="1602298"/>
                <a:ext cx="357404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314</a:t>
                </a:r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A2555F34-F81E-4749-8125-D15B45B6BE61}"/>
                  </a:ext>
                </a:extLst>
              </p:cNvPr>
              <p:cNvSpPr/>
              <p:nvPr/>
            </p:nvSpPr>
            <p:spPr>
              <a:xfrm>
                <a:off x="9714796" y="1602298"/>
                <a:ext cx="357404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315</a:t>
                </a:r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FED7B5C7-57A9-4C61-8731-70F1D245F9DD}"/>
                  </a:ext>
                </a:extLst>
              </p:cNvPr>
              <p:cNvSpPr/>
              <p:nvPr/>
            </p:nvSpPr>
            <p:spPr>
              <a:xfrm>
                <a:off x="9356895" y="1602298"/>
                <a:ext cx="357810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201</a:t>
                </a:r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D74C7125-2F3B-4A74-BFA1-4E74A11C6A73}"/>
                  </a:ext>
                </a:extLst>
              </p:cNvPr>
              <p:cNvSpPr/>
              <p:nvPr/>
            </p:nvSpPr>
            <p:spPr>
              <a:xfrm>
                <a:off x="8985377" y="1602298"/>
                <a:ext cx="360299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202</a:t>
                </a:r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E20418A2-6BD2-403D-ABF7-901F637DC8F6}"/>
                  </a:ext>
                </a:extLst>
              </p:cNvPr>
              <p:cNvSpPr/>
              <p:nvPr/>
            </p:nvSpPr>
            <p:spPr>
              <a:xfrm>
                <a:off x="8621834" y="1602298"/>
                <a:ext cx="360299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203</a:t>
                </a:r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5441A42A-478E-4E62-AA7E-8F5444C9D08A}"/>
                  </a:ext>
                </a:extLst>
              </p:cNvPr>
              <p:cNvSpPr/>
              <p:nvPr/>
            </p:nvSpPr>
            <p:spPr>
              <a:xfrm>
                <a:off x="8242234" y="1602298"/>
                <a:ext cx="382534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204</a:t>
                </a:r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AB380E1D-3B27-4B37-BF07-3C6C2F47867B}"/>
                  </a:ext>
                </a:extLst>
              </p:cNvPr>
              <p:cNvSpPr/>
              <p:nvPr/>
            </p:nvSpPr>
            <p:spPr>
              <a:xfrm>
                <a:off x="7862080" y="1602298"/>
                <a:ext cx="371202" cy="739388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205</a:t>
                </a:r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69D16484-5006-4783-89E3-29E84BB04A32}"/>
                  </a:ext>
                </a:extLst>
              </p:cNvPr>
              <p:cNvSpPr/>
              <p:nvPr/>
            </p:nvSpPr>
            <p:spPr>
              <a:xfrm>
                <a:off x="10779609" y="1602298"/>
                <a:ext cx="411060" cy="746620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B</a:t>
                </a:r>
              </a:p>
              <a:p>
                <a:pPr algn="ctr"/>
                <a:r>
                  <a:rPr lang="zh-TW" altLang="en-US" sz="1600" dirty="0"/>
                  <a:t>樓梯</a:t>
                </a:r>
              </a:p>
            </p:txBody>
          </p:sp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5BB83486-7C12-4C4D-AD20-BB1306A04B38}"/>
                  </a:ext>
                </a:extLst>
              </p:cNvPr>
              <p:cNvSpPr/>
              <p:nvPr/>
            </p:nvSpPr>
            <p:spPr>
              <a:xfrm>
                <a:off x="10444107" y="1602298"/>
                <a:ext cx="332259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1600" dirty="0"/>
                  <a:t>女廁</a:t>
                </a:r>
              </a:p>
            </p:txBody>
          </p:sp>
        </p:grp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4ED575F7-190C-4E76-B6B8-8F5CCF0101AD}"/>
                </a:ext>
              </a:extLst>
            </p:cNvPr>
            <p:cNvSpPr/>
            <p:nvPr/>
          </p:nvSpPr>
          <p:spPr>
            <a:xfrm>
              <a:off x="6975120" y="2406502"/>
              <a:ext cx="686143" cy="2814712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798" b="1" dirty="0"/>
                <a:t>至</a:t>
              </a:r>
              <a:endParaRPr lang="en-US" altLang="zh-TW" sz="1798" b="1" dirty="0"/>
            </a:p>
            <a:p>
              <a:pPr algn="ctr"/>
              <a:r>
                <a:rPr lang="zh-TW" altLang="en-US" sz="1798" b="1" dirty="0"/>
                <a:t>德</a:t>
              </a:r>
              <a:endParaRPr lang="en-US" altLang="zh-TW" sz="1798" b="1" dirty="0"/>
            </a:p>
            <a:p>
              <a:pPr algn="ctr"/>
              <a:r>
                <a:rPr lang="zh-TW" altLang="en-US" sz="1798" b="1" dirty="0"/>
                <a:t>樓</a:t>
              </a: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05A7258A-20B6-48A9-A485-F285FBB2D7A1}"/>
                </a:ext>
              </a:extLst>
            </p:cNvPr>
            <p:cNvSpPr/>
            <p:nvPr/>
          </p:nvSpPr>
          <p:spPr>
            <a:xfrm>
              <a:off x="6421743" y="2431051"/>
              <a:ext cx="516536" cy="1065204"/>
            </a:xfrm>
            <a:prstGeom prst="rect">
              <a:avLst/>
            </a:prstGeom>
            <a:solidFill>
              <a:srgbClr val="CCFFCC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A</a:t>
              </a:r>
            </a:p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2</a:t>
              </a:r>
              <a:r>
                <a:rPr lang="zh-TW" altLang="en-US" sz="1600" dirty="0"/>
                <a:t>樓梯</a:t>
              </a: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0BE50CE6-7DB2-47F5-BBA5-B70A3ED6A8EE}"/>
                </a:ext>
              </a:extLst>
            </p:cNvPr>
            <p:cNvSpPr/>
            <p:nvPr/>
          </p:nvSpPr>
          <p:spPr>
            <a:xfrm>
              <a:off x="2536675" y="2456608"/>
              <a:ext cx="603141" cy="7462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209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7" name="矩形: 圓角 6">
              <a:extLst>
                <a:ext uri="{FF2B5EF4-FFF2-40B4-BE49-F238E27FC236}">
                  <a16:creationId xmlns:a16="http://schemas.microsoft.com/office/drawing/2014/main" id="{B2EA3C4A-51C8-4BFE-81B1-ACE3143D3954}"/>
                </a:ext>
              </a:extLst>
            </p:cNvPr>
            <p:cNvSpPr/>
            <p:nvPr/>
          </p:nvSpPr>
          <p:spPr>
            <a:xfrm>
              <a:off x="8835423" y="1631294"/>
              <a:ext cx="3113068" cy="770225"/>
            </a:xfrm>
            <a:prstGeom prst="roundRect">
              <a:avLst/>
            </a:prstGeom>
            <a:noFill/>
            <a:ln w="76200">
              <a:solidFill>
                <a:schemeClr val="accent4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8">
                <a:ln w="762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8" name="矩形: 圓角 7">
              <a:extLst>
                <a:ext uri="{FF2B5EF4-FFF2-40B4-BE49-F238E27FC236}">
                  <a16:creationId xmlns:a16="http://schemas.microsoft.com/office/drawing/2014/main" id="{D2B502B1-CB34-47E5-8674-19424C3FAAA2}"/>
                </a:ext>
              </a:extLst>
            </p:cNvPr>
            <p:cNvSpPr/>
            <p:nvPr/>
          </p:nvSpPr>
          <p:spPr>
            <a:xfrm>
              <a:off x="6319546" y="1637946"/>
              <a:ext cx="1259938" cy="753461"/>
            </a:xfrm>
            <a:prstGeom prst="round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8" dirty="0">
                <a:ln w="762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" name="矩形: 圓角 8">
              <a:extLst>
                <a:ext uri="{FF2B5EF4-FFF2-40B4-BE49-F238E27FC236}">
                  <a16:creationId xmlns:a16="http://schemas.microsoft.com/office/drawing/2014/main" id="{E96A012D-8B57-4DBC-A77B-0244ED6ED2EA}"/>
                </a:ext>
              </a:extLst>
            </p:cNvPr>
            <p:cNvSpPr/>
            <p:nvPr/>
          </p:nvSpPr>
          <p:spPr>
            <a:xfrm>
              <a:off x="1429938" y="1633321"/>
              <a:ext cx="4870743" cy="763000"/>
            </a:xfrm>
            <a:prstGeom prst="roundRect">
              <a:avLst/>
            </a:prstGeom>
            <a:noFill/>
            <a:ln w="762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8" dirty="0">
                <a:ln w="762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0" name="矩形: 圓角 9">
              <a:extLst>
                <a:ext uri="{FF2B5EF4-FFF2-40B4-BE49-F238E27FC236}">
                  <a16:creationId xmlns:a16="http://schemas.microsoft.com/office/drawing/2014/main" id="{8F7CCF30-53A6-4B58-A9C4-5FA8D223516A}"/>
                </a:ext>
              </a:extLst>
            </p:cNvPr>
            <p:cNvSpPr/>
            <p:nvPr/>
          </p:nvSpPr>
          <p:spPr>
            <a:xfrm>
              <a:off x="2543379" y="2431050"/>
              <a:ext cx="613766" cy="771791"/>
            </a:xfrm>
            <a:prstGeom prst="roundRect">
              <a:avLst/>
            </a:prstGeom>
            <a:noFill/>
            <a:ln w="762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8">
                <a:ln w="762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F87D5181-F8C5-40B7-8542-FE3496D7914C}"/>
                </a:ext>
              </a:extLst>
            </p:cNvPr>
            <p:cNvSpPr/>
            <p:nvPr/>
          </p:nvSpPr>
          <p:spPr>
            <a:xfrm>
              <a:off x="1799356" y="295502"/>
              <a:ext cx="9137369" cy="769041"/>
            </a:xfrm>
            <a:prstGeom prst="rect">
              <a:avLst/>
            </a:prstGeom>
            <a:noFill/>
          </p:spPr>
          <p:txBody>
            <a:bodyPr wrap="square" lIns="91392" tIns="45696" rIns="91392" bIns="45696">
              <a:spAutoFit/>
            </a:bodyPr>
            <a:lstStyle/>
            <a:p>
              <a:pPr algn="ctr"/>
              <a:r>
                <a:rPr lang="zh-TW" altLang="en-US" sz="4398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教學大樓教室防災疏散路線圖 </a:t>
              </a:r>
              <a:r>
                <a:rPr lang="en-US" altLang="zh-TW" sz="4398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4F</a:t>
              </a:r>
              <a:endParaRPr lang="zh-TW" altLang="en-US" sz="4398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80CAEA94-2E21-47E7-A275-2E345ADC4153}"/>
                </a:ext>
              </a:extLst>
            </p:cNvPr>
            <p:cNvGrpSpPr/>
            <p:nvPr/>
          </p:nvGrpSpPr>
          <p:grpSpPr>
            <a:xfrm>
              <a:off x="1171937" y="2342289"/>
              <a:ext cx="1188286" cy="2814712"/>
              <a:chOff x="1306556" y="2477102"/>
              <a:chExt cx="1188906" cy="2891852"/>
            </a:xfrm>
          </p:grpSpPr>
          <p:sp>
            <p:nvSpPr>
              <p:cNvPr id="27" name="箭號: 向下 26">
                <a:extLst>
                  <a:ext uri="{FF2B5EF4-FFF2-40B4-BE49-F238E27FC236}">
                    <a16:creationId xmlns:a16="http://schemas.microsoft.com/office/drawing/2014/main" id="{69133BC9-BFFC-4F7C-A008-7B7F5097A152}"/>
                  </a:ext>
                </a:extLst>
              </p:cNvPr>
              <p:cNvSpPr/>
              <p:nvPr/>
            </p:nvSpPr>
            <p:spPr>
              <a:xfrm>
                <a:off x="1306556" y="2537928"/>
                <a:ext cx="1188906" cy="2831026"/>
              </a:xfrm>
              <a:prstGeom prst="downArrow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798" dirty="0"/>
              </a:p>
            </p:txBody>
          </p:sp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AFC04E9D-B7E8-40F9-BB5D-B3F8AE6477ED}"/>
                  </a:ext>
                </a:extLst>
              </p:cNvPr>
              <p:cNvSpPr txBox="1"/>
              <p:nvPr/>
            </p:nvSpPr>
            <p:spPr>
              <a:xfrm>
                <a:off x="1711065" y="2477102"/>
                <a:ext cx="318782" cy="15167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altLang="zh-TW" sz="1798" dirty="0"/>
              </a:p>
              <a:p>
                <a:r>
                  <a:rPr lang="zh-TW" altLang="en-US" sz="1798" b="1" dirty="0"/>
                  <a:t>往眼鏡區</a:t>
                </a:r>
              </a:p>
            </p:txBody>
          </p:sp>
        </p:grpSp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17A4A4BB-C774-4E3C-98BA-27B2A7DB84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77524" y="1635633"/>
              <a:ext cx="685068" cy="763000"/>
            </a:xfrm>
            <a:prstGeom prst="rect">
              <a:avLst/>
            </a:prstGeom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15328F82-E4A7-4C1F-972C-B669C4473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9237" y="1635633"/>
              <a:ext cx="619239" cy="739003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B709F009-F7B8-4E17-B0B6-CA7F63F31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75283" y="1635634"/>
              <a:ext cx="556739" cy="736691"/>
            </a:xfrm>
            <a:prstGeom prst="rect">
              <a:avLst/>
            </a:prstGeom>
          </p:spPr>
        </p:pic>
        <p:grpSp>
          <p:nvGrpSpPr>
            <p:cNvPr id="16" name="群組 15">
              <a:extLst>
                <a:ext uri="{FF2B5EF4-FFF2-40B4-BE49-F238E27FC236}">
                  <a16:creationId xmlns:a16="http://schemas.microsoft.com/office/drawing/2014/main" id="{2DE74AD7-5D48-4A09-B253-F9E66729B5C8}"/>
                </a:ext>
              </a:extLst>
            </p:cNvPr>
            <p:cNvGrpSpPr/>
            <p:nvPr/>
          </p:nvGrpSpPr>
          <p:grpSpPr>
            <a:xfrm>
              <a:off x="10976763" y="2372325"/>
              <a:ext cx="1188286" cy="2888279"/>
              <a:chOff x="1306556" y="2537928"/>
              <a:chExt cx="1188906" cy="2831026"/>
            </a:xfrm>
          </p:grpSpPr>
          <p:sp>
            <p:nvSpPr>
              <p:cNvPr id="25" name="箭號: 向下 24">
                <a:extLst>
                  <a:ext uri="{FF2B5EF4-FFF2-40B4-BE49-F238E27FC236}">
                    <a16:creationId xmlns:a16="http://schemas.microsoft.com/office/drawing/2014/main" id="{BE21D46D-B324-4FF4-86E9-590FDB783FFA}"/>
                  </a:ext>
                </a:extLst>
              </p:cNvPr>
              <p:cNvSpPr/>
              <p:nvPr/>
            </p:nvSpPr>
            <p:spPr>
              <a:xfrm>
                <a:off x="1306556" y="2537928"/>
                <a:ext cx="1188906" cy="2831026"/>
              </a:xfrm>
              <a:prstGeom prst="downArrow">
                <a:avLst/>
              </a:prstGeom>
              <a:noFill/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798" dirty="0"/>
              </a:p>
            </p:txBody>
          </p:sp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A9FD32E0-511B-4D81-8FF7-FC060B1087F8}"/>
                  </a:ext>
                </a:extLst>
              </p:cNvPr>
              <p:cNvSpPr txBox="1"/>
              <p:nvPr/>
            </p:nvSpPr>
            <p:spPr>
              <a:xfrm>
                <a:off x="1729302" y="2946333"/>
                <a:ext cx="318782" cy="1718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798" b="1" dirty="0"/>
                  <a:t>往</a:t>
                </a:r>
                <a:endParaRPr lang="en-US" altLang="zh-TW" sz="1798" b="1" dirty="0"/>
              </a:p>
              <a:p>
                <a:r>
                  <a:rPr lang="zh-TW" altLang="en-US" sz="1798" b="1" dirty="0"/>
                  <a:t>圖書館拱門</a:t>
                </a:r>
              </a:p>
            </p:txBody>
          </p:sp>
        </p:grpSp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C0371699-6E24-44EF-82C1-A125FD0C4030}"/>
                </a:ext>
              </a:extLst>
            </p:cNvPr>
            <p:cNvGrpSpPr/>
            <p:nvPr/>
          </p:nvGrpSpPr>
          <p:grpSpPr>
            <a:xfrm>
              <a:off x="6181700" y="2431053"/>
              <a:ext cx="980548" cy="3829491"/>
              <a:chOff x="1306556" y="2537928"/>
              <a:chExt cx="1188906" cy="2831026"/>
            </a:xfrm>
          </p:grpSpPr>
          <p:sp>
            <p:nvSpPr>
              <p:cNvPr id="23" name="箭號: 向下 22">
                <a:extLst>
                  <a:ext uri="{FF2B5EF4-FFF2-40B4-BE49-F238E27FC236}">
                    <a16:creationId xmlns:a16="http://schemas.microsoft.com/office/drawing/2014/main" id="{A7429540-1E6F-4540-B4ED-22CE013C682E}"/>
                  </a:ext>
                </a:extLst>
              </p:cNvPr>
              <p:cNvSpPr/>
              <p:nvPr/>
            </p:nvSpPr>
            <p:spPr>
              <a:xfrm>
                <a:off x="1306556" y="2537928"/>
                <a:ext cx="1188906" cy="2831026"/>
              </a:xfrm>
              <a:prstGeom prst="downArrow">
                <a:avLst/>
              </a:prstGeom>
              <a:noFill/>
              <a:ln w="571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798" dirty="0"/>
              </a:p>
            </p:txBody>
          </p:sp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014CE4D1-1AAB-49BC-B6F8-515CA0FC807C}"/>
                  </a:ext>
                </a:extLst>
              </p:cNvPr>
              <p:cNvSpPr txBox="1"/>
              <p:nvPr/>
            </p:nvSpPr>
            <p:spPr>
              <a:xfrm>
                <a:off x="1683804" y="3736408"/>
                <a:ext cx="510310" cy="6822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798" b="1" dirty="0"/>
                  <a:t>往</a:t>
                </a:r>
                <a:endParaRPr lang="en-US" altLang="zh-TW" sz="1798" b="1" dirty="0"/>
              </a:p>
              <a:p>
                <a:r>
                  <a:rPr lang="zh-TW" altLang="en-US" sz="1798" b="1" dirty="0"/>
                  <a:t>穿堂</a:t>
                </a:r>
                <a:endParaRPr lang="en-US" altLang="zh-TW" sz="1798" b="1" dirty="0"/>
              </a:p>
            </p:txBody>
          </p:sp>
        </p:grpSp>
        <p:sp>
          <p:nvSpPr>
            <p:cNvPr id="18" name="矩形: 圓角 17">
              <a:extLst>
                <a:ext uri="{FF2B5EF4-FFF2-40B4-BE49-F238E27FC236}">
                  <a16:creationId xmlns:a16="http://schemas.microsoft.com/office/drawing/2014/main" id="{BA7145D2-0198-4E92-9307-77FFE135F20E}"/>
                </a:ext>
              </a:extLst>
            </p:cNvPr>
            <p:cNvSpPr/>
            <p:nvPr/>
          </p:nvSpPr>
          <p:spPr>
            <a:xfrm>
              <a:off x="2579595" y="5157003"/>
              <a:ext cx="3457818" cy="1549319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1798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206.207.208.209</a:t>
              </a:r>
              <a:r>
                <a:rPr lang="zh-TW" altLang="en-US" sz="1798" dirty="0">
                  <a:solidFill>
                    <a:schemeClr val="tx1"/>
                  </a:solidFill>
                </a:rPr>
                <a:t>班路線：</a:t>
              </a:r>
              <a:endParaRPr lang="en-US" altLang="zh-TW" sz="1798" dirty="0">
                <a:solidFill>
                  <a:schemeClr val="tx1"/>
                </a:solidFill>
              </a:endParaRPr>
            </a:p>
            <a:p>
              <a:r>
                <a:rPr lang="en-US" altLang="zh-TW" sz="1798" dirty="0">
                  <a:solidFill>
                    <a:srgbClr val="FF0000"/>
                  </a:solidFill>
                </a:rPr>
                <a:t>C</a:t>
              </a:r>
              <a:r>
                <a:rPr lang="zh-TW" altLang="en-US" sz="1798" dirty="0">
                  <a:solidFill>
                    <a:srgbClr val="FF0000"/>
                  </a:solidFill>
                </a:rPr>
                <a:t>樓梯至</a:t>
              </a:r>
              <a:r>
                <a:rPr lang="en-US" altLang="zh-TW" sz="1798" dirty="0" err="1">
                  <a:solidFill>
                    <a:srgbClr val="FF0000"/>
                  </a:solidFill>
                </a:rPr>
                <a:t>1F</a:t>
              </a:r>
              <a:r>
                <a:rPr lang="zh-TW" altLang="en-US" sz="1798" dirty="0">
                  <a:solidFill>
                    <a:srgbClr val="FF0000"/>
                  </a:solidFill>
                </a:rPr>
                <a:t>→</a:t>
              </a:r>
              <a:endParaRPr lang="en-US" altLang="zh-TW" sz="1798" dirty="0">
                <a:solidFill>
                  <a:srgbClr val="FF0000"/>
                </a:solidFill>
              </a:endParaRPr>
            </a:p>
            <a:p>
              <a:r>
                <a:rPr lang="en-US" altLang="zh-TW" sz="1798" dirty="0" err="1">
                  <a:solidFill>
                    <a:srgbClr val="FF0000"/>
                  </a:solidFill>
                </a:rPr>
                <a:t>1F</a:t>
              </a:r>
              <a:r>
                <a:rPr lang="zh-TW" altLang="en-US" sz="1798" dirty="0">
                  <a:solidFill>
                    <a:srgbClr val="FF0000"/>
                  </a:solidFill>
                </a:rPr>
                <a:t>眼鏡區→交安教室旁拱門→</a:t>
              </a:r>
              <a:endParaRPr lang="en-US" altLang="zh-TW" sz="1798" dirty="0">
                <a:solidFill>
                  <a:srgbClr val="FF0000"/>
                </a:solidFill>
              </a:endParaRPr>
            </a:p>
            <a:p>
              <a:r>
                <a:rPr lang="zh-TW" altLang="en-US" sz="1798" dirty="0">
                  <a:solidFill>
                    <a:srgbClr val="FF0000"/>
                  </a:solidFill>
                </a:rPr>
                <a:t>大同道→司令台右側→田徑場</a:t>
              </a:r>
              <a:endParaRPr lang="zh-TW" altLang="en-US" dirty="0"/>
            </a:p>
          </p:txBody>
        </p:sp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5E39CECF-D235-4AAE-93DC-0DEDA88EE15F}"/>
                </a:ext>
              </a:extLst>
            </p:cNvPr>
            <p:cNvSpPr/>
            <p:nvPr/>
          </p:nvSpPr>
          <p:spPr>
            <a:xfrm>
              <a:off x="2629909" y="3822910"/>
              <a:ext cx="3409644" cy="1158849"/>
            </a:xfrm>
            <a:prstGeom prst="roundRect">
              <a:avLst/>
            </a:prstGeom>
            <a:noFill/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1798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204.205</a:t>
              </a:r>
              <a:r>
                <a:rPr lang="zh-TW" altLang="en-US" sz="1798" dirty="0">
                  <a:solidFill>
                    <a:schemeClr val="tx1"/>
                  </a:solidFill>
                </a:rPr>
                <a:t>班路線：</a:t>
              </a:r>
              <a:endParaRPr lang="en-US" altLang="zh-TW" sz="1798" dirty="0">
                <a:solidFill>
                  <a:schemeClr val="tx1"/>
                </a:solidFill>
              </a:endParaRPr>
            </a:p>
            <a:p>
              <a:r>
                <a:rPr lang="zh-TW" altLang="en-US" sz="1798" dirty="0">
                  <a:solidFill>
                    <a:srgbClr val="FF0000"/>
                  </a:solidFill>
                </a:rPr>
                <a:t> </a:t>
              </a:r>
              <a:r>
                <a:rPr lang="en-US" altLang="zh-TW" sz="1798" dirty="0">
                  <a:solidFill>
                    <a:srgbClr val="FF0000"/>
                  </a:solidFill>
                </a:rPr>
                <a:t>A2</a:t>
              </a:r>
              <a:r>
                <a:rPr lang="zh-TW" altLang="en-US" sz="1798" dirty="0">
                  <a:solidFill>
                    <a:srgbClr val="FF0000"/>
                  </a:solidFill>
                </a:rPr>
                <a:t>樓梯至</a:t>
              </a:r>
              <a:r>
                <a:rPr lang="en-US" altLang="zh-TW" sz="1798" dirty="0">
                  <a:solidFill>
                    <a:srgbClr val="FF0000"/>
                  </a:solidFill>
                </a:rPr>
                <a:t>1F</a:t>
              </a:r>
              <a:r>
                <a:rPr lang="zh-TW" altLang="en-US" sz="1798" dirty="0">
                  <a:solidFill>
                    <a:srgbClr val="FF0000"/>
                  </a:solidFill>
                </a:rPr>
                <a:t>→穿堂→田徑場</a:t>
              </a:r>
              <a:endParaRPr lang="en-US" altLang="zh-TW" sz="1798" dirty="0">
                <a:solidFill>
                  <a:srgbClr val="FF0000"/>
                </a:solidFill>
              </a:endParaRPr>
            </a:p>
          </p:txBody>
        </p:sp>
        <p:sp>
          <p:nvSpPr>
            <p:cNvPr id="20" name="矩形: 圓角 19">
              <a:extLst>
                <a:ext uri="{FF2B5EF4-FFF2-40B4-BE49-F238E27FC236}">
                  <a16:creationId xmlns:a16="http://schemas.microsoft.com/office/drawing/2014/main" id="{A63FE32B-4A83-401C-85C2-12B8D96BF063}"/>
                </a:ext>
              </a:extLst>
            </p:cNvPr>
            <p:cNvSpPr/>
            <p:nvPr/>
          </p:nvSpPr>
          <p:spPr>
            <a:xfrm>
              <a:off x="8425653" y="4168944"/>
              <a:ext cx="2511073" cy="1061564"/>
            </a:xfrm>
            <a:prstGeom prst="roundRect">
              <a:avLst/>
            </a:prstGeom>
            <a:noFill/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1798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314.315.201</a:t>
              </a:r>
              <a:r>
                <a:rPr lang="zh-TW" altLang="en-US" sz="1798" dirty="0">
                  <a:solidFill>
                    <a:schemeClr val="tx1"/>
                  </a:solidFill>
                </a:rPr>
                <a:t>班路線：</a:t>
              </a:r>
              <a:endParaRPr lang="en-US" altLang="zh-TW" sz="1798" dirty="0">
                <a:solidFill>
                  <a:schemeClr val="tx1"/>
                </a:solidFill>
              </a:endParaRPr>
            </a:p>
            <a:p>
              <a:r>
                <a:rPr lang="en-US" altLang="zh-TW" sz="1798" dirty="0">
                  <a:solidFill>
                    <a:srgbClr val="FF0000"/>
                  </a:solidFill>
                </a:rPr>
                <a:t>B</a:t>
              </a:r>
              <a:r>
                <a:rPr lang="zh-TW" altLang="en-US" sz="1798" dirty="0">
                  <a:solidFill>
                    <a:srgbClr val="FF0000"/>
                  </a:solidFill>
                </a:rPr>
                <a:t>樓梯至</a:t>
              </a:r>
              <a:r>
                <a:rPr lang="en-US" altLang="zh-TW" sz="1798" dirty="0">
                  <a:solidFill>
                    <a:srgbClr val="FF0000"/>
                  </a:solidFill>
                </a:rPr>
                <a:t>1F</a:t>
              </a:r>
              <a:r>
                <a:rPr lang="zh-TW" altLang="en-US" sz="1798" dirty="0">
                  <a:solidFill>
                    <a:srgbClr val="FF0000"/>
                  </a:solidFill>
                </a:rPr>
                <a:t>→圖書館前拱門→田徑場</a:t>
              </a:r>
              <a:endParaRPr lang="en-US" altLang="zh-TW" sz="1798" dirty="0">
                <a:solidFill>
                  <a:srgbClr val="FF0000"/>
                </a:solidFill>
              </a:endParaRPr>
            </a:p>
          </p:txBody>
        </p:sp>
        <p:sp>
          <p:nvSpPr>
            <p:cNvPr id="21" name="矩形: 圓角 20">
              <a:extLst>
                <a:ext uri="{FF2B5EF4-FFF2-40B4-BE49-F238E27FC236}">
                  <a16:creationId xmlns:a16="http://schemas.microsoft.com/office/drawing/2014/main" id="{54DA769D-46BE-4A03-9F20-C8EDE012638D}"/>
                </a:ext>
              </a:extLst>
            </p:cNvPr>
            <p:cNvSpPr/>
            <p:nvPr/>
          </p:nvSpPr>
          <p:spPr>
            <a:xfrm>
              <a:off x="339721" y="5816270"/>
              <a:ext cx="1712140" cy="74623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798" dirty="0"/>
                <a:t>疏散集合地</a:t>
              </a:r>
              <a:r>
                <a:rPr lang="en-US" altLang="zh-TW" sz="1798" dirty="0"/>
                <a:t>:</a:t>
              </a:r>
            </a:p>
            <a:p>
              <a:pPr algn="ctr"/>
              <a:r>
                <a:rPr lang="zh-TW" altLang="en-US" sz="1798" dirty="0"/>
                <a:t>田徑場</a:t>
              </a:r>
            </a:p>
          </p:txBody>
        </p:sp>
        <p:pic>
          <p:nvPicPr>
            <p:cNvPr id="22" name="圖片 21" descr="一張含有 文字 的圖片&#10;&#10;自動產生的描述">
              <a:extLst>
                <a:ext uri="{FF2B5EF4-FFF2-40B4-BE49-F238E27FC236}">
                  <a16:creationId xmlns:a16="http://schemas.microsoft.com/office/drawing/2014/main" id="{103C90F7-0C09-472E-B19A-126DE44969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710"/>
            <a:stretch/>
          </p:blipFill>
          <p:spPr>
            <a:xfrm>
              <a:off x="103085" y="274975"/>
              <a:ext cx="1965004" cy="350690"/>
            </a:xfrm>
            <a:prstGeom prst="rect">
              <a:avLst/>
            </a:prstGeom>
          </p:spPr>
        </p:pic>
      </p:grp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B7101230-FF4A-4358-813A-99C7D3CEDAF6}"/>
              </a:ext>
            </a:extLst>
          </p:cNvPr>
          <p:cNvSpPr/>
          <p:nvPr/>
        </p:nvSpPr>
        <p:spPr>
          <a:xfrm>
            <a:off x="7540197" y="1710133"/>
            <a:ext cx="1244315" cy="753461"/>
          </a:xfrm>
          <a:prstGeom prst="roundRect">
            <a:avLst/>
          </a:prstGeom>
          <a:noFill/>
          <a:ln w="762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8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551E0C70-0E34-4814-904B-1F27ACA155D4}"/>
              </a:ext>
            </a:extLst>
          </p:cNvPr>
          <p:cNvSpPr/>
          <p:nvPr/>
        </p:nvSpPr>
        <p:spPr>
          <a:xfrm>
            <a:off x="8455411" y="5523423"/>
            <a:ext cx="2569015" cy="1089415"/>
          </a:xfrm>
          <a:prstGeom prst="roundRect">
            <a:avLst/>
          </a:prstGeom>
          <a:noFill/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798" dirty="0">
                <a:solidFill>
                  <a:schemeClr val="tx1"/>
                </a:solidFill>
                <a:latin typeface="Arial Black" panose="020B0A04020102020204" pitchFamily="34" charset="0"/>
              </a:rPr>
              <a:t>202.203</a:t>
            </a:r>
            <a:r>
              <a:rPr lang="zh-TW" altLang="en-US" sz="1798" dirty="0">
                <a:solidFill>
                  <a:schemeClr val="tx1"/>
                </a:solidFill>
              </a:rPr>
              <a:t>班路線：</a:t>
            </a:r>
            <a:endParaRPr lang="en-US" altLang="zh-TW" sz="1798" dirty="0">
              <a:solidFill>
                <a:schemeClr val="tx1"/>
              </a:solidFill>
            </a:endParaRPr>
          </a:p>
          <a:p>
            <a:r>
              <a:rPr lang="en-US" altLang="zh-TW" sz="1798" dirty="0">
                <a:solidFill>
                  <a:srgbClr val="FF0000"/>
                </a:solidFill>
              </a:rPr>
              <a:t>A1</a:t>
            </a:r>
            <a:r>
              <a:rPr lang="zh-TW" altLang="en-US" sz="1798" dirty="0">
                <a:solidFill>
                  <a:srgbClr val="FF0000"/>
                </a:solidFill>
              </a:rPr>
              <a:t>樓梯至</a:t>
            </a:r>
            <a:r>
              <a:rPr lang="en-US" altLang="zh-TW" sz="1798" dirty="0">
                <a:solidFill>
                  <a:srgbClr val="FF0000"/>
                </a:solidFill>
              </a:rPr>
              <a:t>1F</a:t>
            </a:r>
            <a:r>
              <a:rPr lang="zh-TW" altLang="en-US" sz="1798" dirty="0">
                <a:solidFill>
                  <a:srgbClr val="FF0000"/>
                </a:solidFill>
              </a:rPr>
              <a:t>→穿堂→田徑場</a:t>
            </a:r>
            <a:endParaRPr lang="en-US" altLang="zh-TW" sz="1798" dirty="0">
              <a:solidFill>
                <a:srgbClr val="FF0000"/>
              </a:solidFill>
            </a:endParaRPr>
          </a:p>
        </p:txBody>
      </p:sp>
      <p:sp>
        <p:nvSpPr>
          <p:cNvPr id="48" name="箭號: 向下 47">
            <a:extLst>
              <a:ext uri="{FF2B5EF4-FFF2-40B4-BE49-F238E27FC236}">
                <a16:creationId xmlns:a16="http://schemas.microsoft.com/office/drawing/2014/main" id="{AD2599D6-E7CB-457D-B4F5-087079309621}"/>
              </a:ext>
            </a:extLst>
          </p:cNvPr>
          <p:cNvSpPr/>
          <p:nvPr/>
        </p:nvSpPr>
        <p:spPr>
          <a:xfrm>
            <a:off x="7407037" y="2455039"/>
            <a:ext cx="980548" cy="3876908"/>
          </a:xfrm>
          <a:prstGeom prst="downArrow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8" dirty="0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7D07B918-7C6F-4F7E-A71A-D32F2267B96D}"/>
              </a:ext>
            </a:extLst>
          </p:cNvPr>
          <p:cNvSpPr/>
          <p:nvPr/>
        </p:nvSpPr>
        <p:spPr>
          <a:xfrm>
            <a:off x="7660035" y="2481385"/>
            <a:ext cx="456455" cy="106520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latin typeface="Arial Black" panose="020B0A04020102020204" pitchFamily="34" charset="0"/>
              </a:rPr>
              <a:t>A1</a:t>
            </a:r>
            <a:r>
              <a:rPr lang="zh-TW" altLang="en-US" sz="1600" dirty="0"/>
              <a:t>樓梯</a:t>
            </a: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D32995B7-C871-4912-949F-9B92814C2E12}"/>
              </a:ext>
            </a:extLst>
          </p:cNvPr>
          <p:cNvSpPr txBox="1"/>
          <p:nvPr/>
        </p:nvSpPr>
        <p:spPr>
          <a:xfrm>
            <a:off x="7695614" y="4102551"/>
            <a:ext cx="420877" cy="922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798" b="1" dirty="0"/>
              <a:t>往</a:t>
            </a:r>
            <a:endParaRPr lang="en-US" altLang="zh-TW" sz="1798" b="1" dirty="0"/>
          </a:p>
          <a:p>
            <a:r>
              <a:rPr lang="zh-TW" altLang="en-US" sz="1798" b="1" dirty="0"/>
              <a:t>穿堂</a:t>
            </a:r>
            <a:endParaRPr lang="en-US" altLang="zh-TW" sz="1798" b="1" dirty="0"/>
          </a:p>
        </p:txBody>
      </p:sp>
    </p:spTree>
    <p:extLst>
      <p:ext uri="{BB962C8B-B14F-4D97-AF65-F5344CB8AC3E}">
        <p14:creationId xmlns:p14="http://schemas.microsoft.com/office/powerpoint/2010/main" val="3017128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1D54633F-80B6-4CF9-8589-B6CDD72EC48A}"/>
              </a:ext>
            </a:extLst>
          </p:cNvPr>
          <p:cNvGrpSpPr/>
          <p:nvPr/>
        </p:nvGrpSpPr>
        <p:grpSpPr>
          <a:xfrm>
            <a:off x="400788" y="502814"/>
            <a:ext cx="11390424" cy="5852371"/>
            <a:chOff x="103085" y="274975"/>
            <a:chExt cx="11390424" cy="5852371"/>
          </a:xfrm>
        </p:grpSpPr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C35A973F-720E-47A4-8154-60E9C736407D}"/>
                </a:ext>
              </a:extLst>
            </p:cNvPr>
            <p:cNvGrpSpPr/>
            <p:nvPr/>
          </p:nvGrpSpPr>
          <p:grpSpPr>
            <a:xfrm>
              <a:off x="738475" y="1221859"/>
              <a:ext cx="10755034" cy="1474979"/>
              <a:chOff x="457388" y="1220707"/>
              <a:chExt cx="10760638" cy="1475747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80B4D2F1-D07E-4E81-AB02-EBCC3BC0E076}"/>
                  </a:ext>
                </a:extLst>
              </p:cNvPr>
              <p:cNvSpPr/>
              <p:nvPr/>
            </p:nvSpPr>
            <p:spPr>
              <a:xfrm>
                <a:off x="1139054" y="1220707"/>
                <a:ext cx="685586" cy="738231"/>
              </a:xfrm>
              <a:prstGeom prst="rect">
                <a:avLst/>
              </a:prstGeom>
              <a:solidFill>
                <a:srgbClr val="FFCCFF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>
                    <a:latin typeface="Arial Black" panose="020B0A04020102020204" pitchFamily="34" charset="0"/>
                  </a:rPr>
                  <a:t>F</a:t>
                </a:r>
              </a:p>
              <a:p>
                <a:pPr algn="ctr"/>
                <a:r>
                  <a:rPr lang="zh-TW" altLang="en-US" sz="1600"/>
                  <a:t>樓梯</a:t>
                </a:r>
                <a:endParaRPr lang="zh-TW" altLang="en-US" sz="1600" dirty="0"/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87A799FE-2A02-4DC6-BE57-8FA600EA17A1}"/>
                  </a:ext>
                </a:extLst>
              </p:cNvPr>
              <p:cNvSpPr/>
              <p:nvPr/>
            </p:nvSpPr>
            <p:spPr>
              <a:xfrm>
                <a:off x="457388" y="1947351"/>
                <a:ext cx="641314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1600" dirty="0"/>
                  <a:t>男廁</a:t>
                </a: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E1AA6B30-E5A9-4F00-8BBB-C321A5B39F86}"/>
                  </a:ext>
                </a:extLst>
              </p:cNvPr>
              <p:cNvSpPr/>
              <p:nvPr/>
            </p:nvSpPr>
            <p:spPr>
              <a:xfrm>
                <a:off x="1111959" y="1947343"/>
                <a:ext cx="689137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1600" dirty="0"/>
                  <a:t>女廁</a:t>
                </a:r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C9D79DD9-A6BA-440C-80BD-8E132AC592E0}"/>
                  </a:ext>
                </a:extLst>
              </p:cNvPr>
              <p:cNvSpPr/>
              <p:nvPr/>
            </p:nvSpPr>
            <p:spPr>
              <a:xfrm>
                <a:off x="1811388" y="1947343"/>
                <a:ext cx="658969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907</a:t>
                </a:r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D1FCB4A1-FBCA-4A91-A02D-DB6C6C664DBB}"/>
                  </a:ext>
                </a:extLst>
              </p:cNvPr>
              <p:cNvSpPr/>
              <p:nvPr/>
            </p:nvSpPr>
            <p:spPr>
              <a:xfrm>
                <a:off x="3071262" y="1941913"/>
                <a:ext cx="604037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807</a:t>
                </a:r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AD95C139-ED1E-48A8-B080-3AFE89F39710}"/>
                  </a:ext>
                </a:extLst>
              </p:cNvPr>
              <p:cNvSpPr/>
              <p:nvPr/>
            </p:nvSpPr>
            <p:spPr>
              <a:xfrm>
                <a:off x="3678073" y="1948509"/>
                <a:ext cx="597960" cy="73707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707</a:t>
                </a:r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96F77E47-76C0-4076-A92D-E797238775B3}"/>
                  </a:ext>
                </a:extLst>
              </p:cNvPr>
              <p:cNvSpPr/>
              <p:nvPr/>
            </p:nvSpPr>
            <p:spPr>
              <a:xfrm>
                <a:off x="6800747" y="1949834"/>
                <a:ext cx="599864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1600" b="1" dirty="0">
                    <a:latin typeface="+mn-ea"/>
                  </a:rPr>
                  <a:t>學習中心</a:t>
                </a:r>
                <a:r>
                  <a:rPr lang="en-US" altLang="zh-TW" sz="1600" b="1" dirty="0">
                    <a:latin typeface="+mn-ea"/>
                  </a:rPr>
                  <a:t>A</a:t>
                </a:r>
                <a:endParaRPr lang="zh-TW" altLang="en-US" sz="1600" b="1" dirty="0">
                  <a:latin typeface="+mn-ea"/>
                </a:endParaRPr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EF00128F-71FC-4134-A381-B7C3D76ABFCC}"/>
                  </a:ext>
                </a:extLst>
              </p:cNvPr>
              <p:cNvSpPr/>
              <p:nvPr/>
            </p:nvSpPr>
            <p:spPr>
              <a:xfrm>
                <a:off x="6178441" y="1946889"/>
                <a:ext cx="604037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1600" b="1" dirty="0">
                    <a:latin typeface="+mn-ea"/>
                  </a:rPr>
                  <a:t>學習中心</a:t>
                </a:r>
                <a:r>
                  <a:rPr lang="en-US" altLang="zh-TW" sz="1600" b="1" dirty="0">
                    <a:latin typeface="+mn-ea"/>
                  </a:rPr>
                  <a:t>B</a:t>
                </a:r>
                <a:endParaRPr lang="zh-TW" altLang="en-US" sz="1600" b="1" dirty="0">
                  <a:latin typeface="+mn-ea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75D3515A-1F4E-42F1-AAE2-6A5D35A443CA}"/>
                  </a:ext>
                </a:extLst>
              </p:cNvPr>
              <p:cNvSpPr/>
              <p:nvPr/>
            </p:nvSpPr>
            <p:spPr>
              <a:xfrm>
                <a:off x="5595466" y="1946888"/>
                <a:ext cx="604037" cy="73869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1600" b="1" dirty="0">
                    <a:latin typeface="+mn-ea"/>
                  </a:rPr>
                  <a:t>學習中心</a:t>
                </a:r>
                <a:r>
                  <a:rPr lang="en-US" altLang="zh-TW" sz="1600" b="1" dirty="0">
                    <a:latin typeface="+mn-ea"/>
                  </a:rPr>
                  <a:t>C</a:t>
                </a:r>
                <a:endParaRPr lang="zh-TW" altLang="en-US" sz="1600" b="1" dirty="0">
                  <a:latin typeface="+mn-ea"/>
                </a:endParaRPr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11655FAC-E5AC-4F6F-8A19-A4387C8A22A0}"/>
                  </a:ext>
                </a:extLst>
              </p:cNvPr>
              <p:cNvSpPr/>
              <p:nvPr/>
            </p:nvSpPr>
            <p:spPr>
              <a:xfrm>
                <a:off x="4932049" y="1947349"/>
                <a:ext cx="641314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altLang="zh-TW" sz="1600" b="1" dirty="0">
                  <a:latin typeface="Arial Black" panose="020B0A04020102020204" pitchFamily="34" charset="0"/>
                </a:endParaRPr>
              </a:p>
              <a:p>
                <a:pPr algn="ctr"/>
                <a:r>
                  <a:rPr lang="zh-TW" altLang="en-US" sz="1600" b="1" dirty="0">
                    <a:latin typeface="Arial Black" panose="020B0A04020102020204" pitchFamily="34" charset="0"/>
                  </a:rPr>
                  <a:t>特教組</a:t>
                </a:r>
              </a:p>
              <a:p>
                <a:pPr algn="ctr"/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CCA71DBA-3605-47DC-8AC9-0FB9F252D999}"/>
                  </a:ext>
                </a:extLst>
              </p:cNvPr>
              <p:cNvSpPr/>
              <p:nvPr/>
            </p:nvSpPr>
            <p:spPr>
              <a:xfrm>
                <a:off x="4294726" y="1947351"/>
                <a:ext cx="622316" cy="739388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1600" b="1" dirty="0">
                    <a:latin typeface="+mn-ea"/>
                  </a:rPr>
                  <a:t>學習中心</a:t>
                </a:r>
                <a:r>
                  <a:rPr lang="en-US" altLang="zh-TW" sz="1600" b="1" dirty="0">
                    <a:latin typeface="+mn-ea"/>
                  </a:rPr>
                  <a:t>D</a:t>
                </a:r>
                <a:endParaRPr lang="zh-TW" altLang="en-US" sz="1600" b="1" dirty="0">
                  <a:latin typeface="+mn-ea"/>
                </a:endParaRP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3E997CED-A893-442C-B8C7-E8E0CAB8AD02}"/>
                  </a:ext>
                </a:extLst>
              </p:cNvPr>
              <p:cNvSpPr/>
              <p:nvPr/>
            </p:nvSpPr>
            <p:spPr>
              <a:xfrm>
                <a:off x="8126025" y="1938701"/>
                <a:ext cx="3092001" cy="754808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1798" b="1" dirty="0"/>
                  <a:t>行政大樓</a:t>
                </a:r>
                <a:endParaRPr lang="en-US" altLang="zh-TW" sz="1798" b="1" dirty="0"/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8581AC9F-92A3-47C8-8C76-2A8F701EE6DE}"/>
                  </a:ext>
                </a:extLst>
              </p:cNvPr>
              <p:cNvSpPr/>
              <p:nvPr/>
            </p:nvSpPr>
            <p:spPr>
              <a:xfrm>
                <a:off x="7401992" y="1938701"/>
                <a:ext cx="707388" cy="746620"/>
              </a:xfrm>
              <a:prstGeom prst="rect">
                <a:avLst/>
              </a:prstGeom>
              <a:solidFill>
                <a:srgbClr val="CCFFCC"/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D</a:t>
                </a:r>
              </a:p>
              <a:p>
                <a:pPr algn="ctr"/>
                <a:r>
                  <a:rPr lang="zh-TW" altLang="en-US" sz="1600" dirty="0"/>
                  <a:t>樓梯</a:t>
                </a:r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33D5A80C-110E-48DC-ADC9-20F9558AA843}"/>
                  </a:ext>
                </a:extLst>
              </p:cNvPr>
              <p:cNvSpPr/>
              <p:nvPr/>
            </p:nvSpPr>
            <p:spPr>
              <a:xfrm>
                <a:off x="2468189" y="1941908"/>
                <a:ext cx="603455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1600" b="1" dirty="0">
                    <a:latin typeface="+mn-ea"/>
                  </a:rPr>
                  <a:t>學習中心</a:t>
                </a:r>
                <a:r>
                  <a:rPr lang="en-US" altLang="zh-TW" sz="1600" b="1" dirty="0">
                    <a:latin typeface="+mn-ea"/>
                  </a:rPr>
                  <a:t>E</a:t>
                </a:r>
                <a:endParaRPr lang="zh-TW" altLang="en-US" sz="1600" b="1" dirty="0">
                  <a:latin typeface="+mn-ea"/>
                </a:endParaRPr>
              </a:p>
            </p:txBody>
          </p:sp>
        </p:grpSp>
        <p:sp>
          <p:nvSpPr>
            <p:cNvPr id="4" name="矩形: 圓角 3">
              <a:extLst>
                <a:ext uri="{FF2B5EF4-FFF2-40B4-BE49-F238E27FC236}">
                  <a16:creationId xmlns:a16="http://schemas.microsoft.com/office/drawing/2014/main" id="{B90EF658-8FFD-4C86-84B7-9F33F75EBE6B}"/>
                </a:ext>
              </a:extLst>
            </p:cNvPr>
            <p:cNvSpPr/>
            <p:nvPr/>
          </p:nvSpPr>
          <p:spPr>
            <a:xfrm>
              <a:off x="3392859" y="1945823"/>
              <a:ext cx="1179577" cy="763000"/>
            </a:xfrm>
            <a:prstGeom prst="roundRect">
              <a:avLst/>
            </a:prstGeom>
            <a:noFill/>
            <a:ln w="762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8">
                <a:ln w="762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" name="矩形: 圓角 4">
              <a:extLst>
                <a:ext uri="{FF2B5EF4-FFF2-40B4-BE49-F238E27FC236}">
                  <a16:creationId xmlns:a16="http://schemas.microsoft.com/office/drawing/2014/main" id="{031B6D35-B952-4219-993E-595F880657B3}"/>
                </a:ext>
              </a:extLst>
            </p:cNvPr>
            <p:cNvSpPr/>
            <p:nvPr/>
          </p:nvSpPr>
          <p:spPr>
            <a:xfrm>
              <a:off x="2123417" y="1957032"/>
              <a:ext cx="613766" cy="771791"/>
            </a:xfrm>
            <a:prstGeom prst="roundRect">
              <a:avLst/>
            </a:prstGeom>
            <a:noFill/>
            <a:ln w="762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8">
                <a:ln w="762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7E64B1A-DF59-48D7-A50E-2B69F08CB7A4}"/>
                </a:ext>
              </a:extLst>
            </p:cNvPr>
            <p:cNvSpPr/>
            <p:nvPr/>
          </p:nvSpPr>
          <p:spPr>
            <a:xfrm>
              <a:off x="1799356" y="295502"/>
              <a:ext cx="9137369" cy="769041"/>
            </a:xfrm>
            <a:prstGeom prst="rect">
              <a:avLst/>
            </a:prstGeom>
            <a:noFill/>
          </p:spPr>
          <p:txBody>
            <a:bodyPr wrap="square" lIns="91392" tIns="45696" rIns="91392" bIns="45696">
              <a:spAutoFit/>
            </a:bodyPr>
            <a:lstStyle/>
            <a:p>
              <a:pPr algn="ctr"/>
              <a:r>
                <a:rPr lang="zh-TW" altLang="en-US" sz="4398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至美樓教室防災疏散路線圖 </a:t>
              </a:r>
              <a:r>
                <a:rPr lang="en-US" altLang="zh-TW" sz="4398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3F</a:t>
              </a:r>
              <a:endParaRPr lang="zh-TW" altLang="en-US" sz="4398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0FB6F38C-0661-4D7C-99EB-7BAA0EDD7A3C}"/>
                </a:ext>
              </a:extLst>
            </p:cNvPr>
            <p:cNvGrpSpPr/>
            <p:nvPr/>
          </p:nvGrpSpPr>
          <p:grpSpPr>
            <a:xfrm>
              <a:off x="3103308" y="2736816"/>
              <a:ext cx="1179577" cy="3184281"/>
              <a:chOff x="1306556" y="2537928"/>
              <a:chExt cx="1188906" cy="2831026"/>
            </a:xfrm>
          </p:grpSpPr>
          <p:sp>
            <p:nvSpPr>
              <p:cNvPr id="13" name="箭號: 向下 12">
                <a:extLst>
                  <a:ext uri="{FF2B5EF4-FFF2-40B4-BE49-F238E27FC236}">
                    <a16:creationId xmlns:a16="http://schemas.microsoft.com/office/drawing/2014/main" id="{9242E66B-CC12-494E-9E27-90785DB95309}"/>
                  </a:ext>
                </a:extLst>
              </p:cNvPr>
              <p:cNvSpPr/>
              <p:nvPr/>
            </p:nvSpPr>
            <p:spPr>
              <a:xfrm>
                <a:off x="1306556" y="2537928"/>
                <a:ext cx="1188906" cy="2831026"/>
              </a:xfrm>
              <a:prstGeom prst="downArrow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798" dirty="0"/>
              </a:p>
            </p:txBody>
          </p:sp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0CE619C4-F125-4E36-8B01-479806D2B67E}"/>
                  </a:ext>
                </a:extLst>
              </p:cNvPr>
              <p:cNvSpPr txBox="1"/>
              <p:nvPr/>
            </p:nvSpPr>
            <p:spPr>
              <a:xfrm>
                <a:off x="1711065" y="2756414"/>
                <a:ext cx="318782" cy="2051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798" b="1" dirty="0"/>
                  <a:t>健康樂食館旁穿堂</a:t>
                </a:r>
              </a:p>
            </p:txBody>
          </p:sp>
        </p:grpSp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137D59D6-3239-4912-AFDF-053CB34CA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36657" y="1949282"/>
              <a:ext cx="652154" cy="763000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8053342E-2EC1-47A8-8E4D-CA4E739A5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1589" y="1947660"/>
              <a:ext cx="685068" cy="761162"/>
            </a:xfrm>
            <a:prstGeom prst="rect">
              <a:avLst/>
            </a:prstGeom>
          </p:spPr>
        </p:pic>
        <p:sp>
          <p:nvSpPr>
            <p:cNvPr id="10" name="矩形: 圓角 9">
              <a:extLst>
                <a:ext uri="{FF2B5EF4-FFF2-40B4-BE49-F238E27FC236}">
                  <a16:creationId xmlns:a16="http://schemas.microsoft.com/office/drawing/2014/main" id="{3FCA237E-0FFF-492A-B260-6D0B3E2F8467}"/>
                </a:ext>
              </a:extLst>
            </p:cNvPr>
            <p:cNvSpPr/>
            <p:nvPr/>
          </p:nvSpPr>
          <p:spPr>
            <a:xfrm>
              <a:off x="4555133" y="4578027"/>
              <a:ext cx="3457818" cy="1549319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1798" b="1" dirty="0">
                  <a:solidFill>
                    <a:schemeClr val="tx1"/>
                  </a:solidFill>
                </a:rPr>
                <a:t>707.807.907</a:t>
              </a:r>
              <a:r>
                <a:rPr lang="zh-TW" altLang="en-US" sz="1798" dirty="0">
                  <a:solidFill>
                    <a:schemeClr val="tx1"/>
                  </a:solidFill>
                </a:rPr>
                <a:t>班路線：</a:t>
              </a:r>
              <a:endParaRPr lang="en-US" altLang="zh-TW" sz="1798" dirty="0">
                <a:solidFill>
                  <a:schemeClr val="tx1"/>
                </a:solidFill>
              </a:endParaRPr>
            </a:p>
            <a:p>
              <a:r>
                <a:rPr lang="en-US" altLang="zh-TW" sz="1798" dirty="0">
                  <a:solidFill>
                    <a:srgbClr val="FF0000"/>
                  </a:solidFill>
                </a:rPr>
                <a:t>F</a:t>
              </a:r>
              <a:r>
                <a:rPr lang="zh-TW" altLang="en-US" sz="1798" dirty="0">
                  <a:solidFill>
                    <a:srgbClr val="FF0000"/>
                  </a:solidFill>
                </a:rPr>
                <a:t>樓梯至</a:t>
              </a:r>
              <a:r>
                <a:rPr lang="en-US" altLang="zh-TW" sz="1798" dirty="0" err="1">
                  <a:solidFill>
                    <a:srgbClr val="FF0000"/>
                  </a:solidFill>
                </a:rPr>
                <a:t>1F</a:t>
              </a:r>
              <a:r>
                <a:rPr lang="zh-TW" altLang="en-US" sz="1798" dirty="0">
                  <a:solidFill>
                    <a:srgbClr val="FF0000"/>
                  </a:solidFill>
                </a:rPr>
                <a:t>→</a:t>
              </a:r>
              <a:endParaRPr lang="en-US" altLang="zh-TW" sz="1798" dirty="0">
                <a:solidFill>
                  <a:srgbClr val="FF0000"/>
                </a:solidFill>
              </a:endParaRPr>
            </a:p>
            <a:p>
              <a:r>
                <a:rPr lang="zh-TW" altLang="en-US" sz="1798" dirty="0">
                  <a:solidFill>
                    <a:srgbClr val="FF0000"/>
                  </a:solidFill>
                </a:rPr>
                <a:t>健康樂食館旁穿堂→</a:t>
              </a:r>
              <a:endParaRPr lang="en-US" altLang="zh-TW" sz="1798" dirty="0">
                <a:solidFill>
                  <a:srgbClr val="FF0000"/>
                </a:solidFill>
              </a:endParaRPr>
            </a:p>
            <a:p>
              <a:r>
                <a:rPr lang="zh-TW" altLang="en-US" sz="1798" dirty="0">
                  <a:solidFill>
                    <a:srgbClr val="FF0000"/>
                  </a:solidFill>
                </a:rPr>
                <a:t>排球場前→龍池→</a:t>
              </a:r>
              <a:endParaRPr lang="en-US" altLang="zh-TW" sz="1798" dirty="0">
                <a:solidFill>
                  <a:srgbClr val="FF0000"/>
                </a:solidFill>
              </a:endParaRPr>
            </a:p>
            <a:p>
              <a:r>
                <a:rPr lang="zh-TW" altLang="en-US" sz="1798" dirty="0">
                  <a:solidFill>
                    <a:srgbClr val="FF0000"/>
                  </a:solidFill>
                </a:rPr>
                <a:t>大同道→司令台→田徑場</a:t>
              </a:r>
              <a:endParaRPr lang="en-US" altLang="zh-TW" sz="1798" dirty="0">
                <a:solidFill>
                  <a:srgbClr val="FF0000"/>
                </a:solidFill>
              </a:endParaRPr>
            </a:p>
          </p:txBody>
        </p:sp>
        <p:sp>
          <p:nvSpPr>
            <p:cNvPr id="11" name="矩形: 圓角 10">
              <a:extLst>
                <a:ext uri="{FF2B5EF4-FFF2-40B4-BE49-F238E27FC236}">
                  <a16:creationId xmlns:a16="http://schemas.microsoft.com/office/drawing/2014/main" id="{3A43E283-68A4-4D4D-9B4A-AFFE659354DB}"/>
                </a:ext>
              </a:extLst>
            </p:cNvPr>
            <p:cNvSpPr/>
            <p:nvPr/>
          </p:nvSpPr>
          <p:spPr>
            <a:xfrm>
              <a:off x="943283" y="4545254"/>
              <a:ext cx="1712140" cy="74623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798" dirty="0"/>
                <a:t>疏散集合地</a:t>
              </a:r>
              <a:r>
                <a:rPr lang="en-US" altLang="zh-TW" sz="1798" dirty="0"/>
                <a:t>:</a:t>
              </a:r>
            </a:p>
            <a:p>
              <a:pPr algn="ctr"/>
              <a:r>
                <a:rPr lang="zh-TW" altLang="en-US" sz="1798" dirty="0"/>
                <a:t>田徑場</a:t>
              </a:r>
            </a:p>
          </p:txBody>
        </p:sp>
        <p:pic>
          <p:nvPicPr>
            <p:cNvPr id="12" name="圖片 11" descr="一張含有 文字 的圖片&#10;&#10;自動產生的描述">
              <a:extLst>
                <a:ext uri="{FF2B5EF4-FFF2-40B4-BE49-F238E27FC236}">
                  <a16:creationId xmlns:a16="http://schemas.microsoft.com/office/drawing/2014/main" id="{21A8C66D-6C78-4C23-AB47-3737170B68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710"/>
            <a:stretch/>
          </p:blipFill>
          <p:spPr>
            <a:xfrm>
              <a:off x="103085" y="274975"/>
              <a:ext cx="1965004" cy="3506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1494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9F67472C-0C98-43B2-A093-B7627DCD614E}"/>
              </a:ext>
            </a:extLst>
          </p:cNvPr>
          <p:cNvGrpSpPr/>
          <p:nvPr/>
        </p:nvGrpSpPr>
        <p:grpSpPr>
          <a:xfrm>
            <a:off x="598595" y="476310"/>
            <a:ext cx="10994810" cy="5780790"/>
            <a:chOff x="103085" y="274975"/>
            <a:chExt cx="10994810" cy="5780790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DC1382E0-C75D-4360-8876-E223B7F510B6}"/>
                </a:ext>
              </a:extLst>
            </p:cNvPr>
            <p:cNvSpPr/>
            <p:nvPr/>
          </p:nvSpPr>
          <p:spPr>
            <a:xfrm>
              <a:off x="10409116" y="2497919"/>
              <a:ext cx="688779" cy="746232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E</a:t>
              </a:r>
            </a:p>
            <a:p>
              <a:pPr algn="ctr"/>
              <a:r>
                <a:rPr lang="zh-TW" altLang="en-US" sz="1600" dirty="0"/>
                <a:t>樓梯</a:t>
              </a:r>
            </a:p>
          </p:txBody>
        </p:sp>
        <p:sp>
          <p:nvSpPr>
            <p:cNvPr id="4" name="矩形: 圓角 3">
              <a:extLst>
                <a:ext uri="{FF2B5EF4-FFF2-40B4-BE49-F238E27FC236}">
                  <a16:creationId xmlns:a16="http://schemas.microsoft.com/office/drawing/2014/main" id="{B340AFF4-9DFD-4345-8945-C9E22E6673EB}"/>
                </a:ext>
              </a:extLst>
            </p:cNvPr>
            <p:cNvSpPr/>
            <p:nvPr/>
          </p:nvSpPr>
          <p:spPr>
            <a:xfrm>
              <a:off x="2485094" y="1740912"/>
              <a:ext cx="664660" cy="813318"/>
            </a:xfrm>
            <a:prstGeom prst="round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8">
                <a:ln w="762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942BFB0E-295C-466E-80FD-7C2617BC1064}"/>
                </a:ext>
              </a:extLst>
            </p:cNvPr>
            <p:cNvSpPr/>
            <p:nvPr/>
          </p:nvSpPr>
          <p:spPr>
            <a:xfrm>
              <a:off x="1799356" y="295502"/>
              <a:ext cx="9137369" cy="769041"/>
            </a:xfrm>
            <a:prstGeom prst="rect">
              <a:avLst/>
            </a:prstGeom>
            <a:noFill/>
          </p:spPr>
          <p:txBody>
            <a:bodyPr wrap="square" lIns="91392" tIns="45696" rIns="91392" bIns="45696">
              <a:spAutoFit/>
            </a:bodyPr>
            <a:lstStyle/>
            <a:p>
              <a:pPr algn="ctr"/>
              <a:r>
                <a:rPr lang="zh-TW" altLang="en-US" sz="4398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行政大樓教室防災疏散路線圖 </a:t>
              </a:r>
              <a:r>
                <a:rPr lang="en-US" altLang="zh-TW" sz="4398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2F</a:t>
              </a:r>
              <a:endParaRPr lang="zh-TW" altLang="en-US" sz="4398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6" name="矩形: 圓角 5">
              <a:extLst>
                <a:ext uri="{FF2B5EF4-FFF2-40B4-BE49-F238E27FC236}">
                  <a16:creationId xmlns:a16="http://schemas.microsoft.com/office/drawing/2014/main" id="{60954967-E311-4050-BBD3-7543ECA3F502}"/>
                </a:ext>
              </a:extLst>
            </p:cNvPr>
            <p:cNvSpPr/>
            <p:nvPr/>
          </p:nvSpPr>
          <p:spPr>
            <a:xfrm>
              <a:off x="3431704" y="4719497"/>
              <a:ext cx="3485612" cy="1336268"/>
            </a:xfrm>
            <a:prstGeom prst="roundRect">
              <a:avLst/>
            </a:prstGeom>
            <a:noFill/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1798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  </a:t>
              </a:r>
              <a:r>
                <a:rPr lang="en-US" altLang="zh-TW" sz="1798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116.216.316</a:t>
              </a:r>
              <a:r>
                <a:rPr lang="zh-TW" altLang="en-US" sz="1798" dirty="0">
                  <a:solidFill>
                    <a:schemeClr val="tx1"/>
                  </a:solidFill>
                </a:rPr>
                <a:t>班路線：</a:t>
              </a:r>
              <a:endParaRPr lang="en-US" altLang="zh-TW" sz="1798" dirty="0">
                <a:solidFill>
                  <a:schemeClr val="tx1"/>
                </a:solidFill>
              </a:endParaRPr>
            </a:p>
            <a:p>
              <a:r>
                <a:rPr lang="en-US" altLang="zh-TW" sz="1798" dirty="0">
                  <a:solidFill>
                    <a:srgbClr val="FF0000"/>
                  </a:solidFill>
                </a:rPr>
                <a:t>D</a:t>
              </a:r>
              <a:r>
                <a:rPr lang="zh-TW" altLang="en-US" sz="1798" dirty="0">
                  <a:solidFill>
                    <a:srgbClr val="FF0000"/>
                  </a:solidFill>
                </a:rPr>
                <a:t>樓梯至</a:t>
              </a:r>
              <a:r>
                <a:rPr lang="en-US" altLang="zh-TW" sz="1798" dirty="0" err="1">
                  <a:solidFill>
                    <a:srgbClr val="FF0000"/>
                  </a:solidFill>
                </a:rPr>
                <a:t>1F</a:t>
              </a:r>
              <a:r>
                <a:rPr lang="zh-TW" altLang="en-US" sz="1798" dirty="0">
                  <a:solidFill>
                    <a:srgbClr val="FF0000"/>
                  </a:solidFill>
                </a:rPr>
                <a:t>→交安教室旁拱門→</a:t>
              </a:r>
              <a:endParaRPr lang="en-US" altLang="zh-TW" sz="1798" dirty="0">
                <a:solidFill>
                  <a:srgbClr val="FF0000"/>
                </a:solidFill>
              </a:endParaRPr>
            </a:p>
            <a:p>
              <a:r>
                <a:rPr lang="zh-TW" altLang="en-US" sz="1798" dirty="0">
                  <a:solidFill>
                    <a:srgbClr val="FF0000"/>
                  </a:solidFill>
                </a:rPr>
                <a:t>排球場前→龍池→司令台→</a:t>
              </a:r>
              <a:endParaRPr lang="en-US" altLang="zh-TW" sz="1798" dirty="0">
                <a:solidFill>
                  <a:srgbClr val="FF0000"/>
                </a:solidFill>
              </a:endParaRPr>
            </a:p>
            <a:p>
              <a:r>
                <a:rPr lang="zh-TW" altLang="en-US" sz="1798" dirty="0">
                  <a:solidFill>
                    <a:srgbClr val="FF0000"/>
                  </a:solidFill>
                </a:rPr>
                <a:t>田徑場</a:t>
              </a:r>
              <a:endParaRPr lang="en-US" altLang="zh-TW" sz="1798" dirty="0">
                <a:solidFill>
                  <a:srgbClr val="FF0000"/>
                </a:solidFill>
              </a:endParaRPr>
            </a:p>
          </p:txBody>
        </p:sp>
        <p:sp>
          <p:nvSpPr>
            <p:cNvPr id="7" name="矩形: 圓角 6">
              <a:extLst>
                <a:ext uri="{FF2B5EF4-FFF2-40B4-BE49-F238E27FC236}">
                  <a16:creationId xmlns:a16="http://schemas.microsoft.com/office/drawing/2014/main" id="{57E7BB09-3E67-4827-8CB2-FC38D34384EA}"/>
                </a:ext>
              </a:extLst>
            </p:cNvPr>
            <p:cNvSpPr/>
            <p:nvPr/>
          </p:nvSpPr>
          <p:spPr>
            <a:xfrm>
              <a:off x="339719" y="3790839"/>
              <a:ext cx="1712140" cy="74623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798" dirty="0"/>
                <a:t>疏散集合地</a:t>
              </a:r>
              <a:r>
                <a:rPr lang="en-US" altLang="zh-TW" sz="1798" dirty="0"/>
                <a:t>:</a:t>
              </a:r>
            </a:p>
            <a:p>
              <a:pPr algn="ctr"/>
              <a:r>
                <a:rPr lang="zh-TW" altLang="en-US" sz="1798" dirty="0"/>
                <a:t>田徑場</a:t>
              </a:r>
            </a:p>
          </p:txBody>
        </p:sp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0EA2F48D-CDBD-4DFA-8DFE-8928795623AD}"/>
                </a:ext>
              </a:extLst>
            </p:cNvPr>
            <p:cNvGrpSpPr/>
            <p:nvPr/>
          </p:nvGrpSpPr>
          <p:grpSpPr>
            <a:xfrm>
              <a:off x="2529432" y="1760585"/>
              <a:ext cx="7866441" cy="1509203"/>
              <a:chOff x="643379" y="1773593"/>
              <a:chExt cx="7870540" cy="1509989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3D917C38-4C3A-4CEF-BF51-7B516EB25B5E}"/>
                  </a:ext>
                </a:extLst>
              </p:cNvPr>
              <p:cNvSpPr/>
              <p:nvPr/>
            </p:nvSpPr>
            <p:spPr>
              <a:xfrm>
                <a:off x="2590735" y="2536581"/>
                <a:ext cx="689137" cy="74700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1600" dirty="0"/>
                  <a:t>女廁</a:t>
                </a: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F875B840-9885-465B-912F-9708E118968F}"/>
                  </a:ext>
                </a:extLst>
              </p:cNvPr>
              <p:cNvSpPr/>
              <p:nvPr/>
            </p:nvSpPr>
            <p:spPr>
              <a:xfrm>
                <a:off x="1960941" y="2520213"/>
                <a:ext cx="641314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1600" dirty="0"/>
                  <a:t>男廁</a:t>
                </a: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5CFC5DD5-29EE-43BE-A15A-42DE5A4EF5CC}"/>
                  </a:ext>
                </a:extLst>
              </p:cNvPr>
              <p:cNvSpPr/>
              <p:nvPr/>
            </p:nvSpPr>
            <p:spPr>
              <a:xfrm>
                <a:off x="3299818" y="2520214"/>
                <a:ext cx="658969" cy="75482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216</a:t>
                </a:r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B33AED5E-3C59-4D3C-B8E7-BF670564FB24}"/>
                  </a:ext>
                </a:extLst>
              </p:cNvPr>
              <p:cNvSpPr/>
              <p:nvPr/>
            </p:nvSpPr>
            <p:spPr>
              <a:xfrm>
                <a:off x="4547004" y="2519832"/>
                <a:ext cx="689137" cy="75482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1600" dirty="0">
                    <a:latin typeface="Arial Black" panose="020B0A04020102020204" pitchFamily="34" charset="0"/>
                  </a:rPr>
                  <a:t>教務處</a:t>
                </a: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AA9E8504-A56F-470A-B3AB-B6905AB2701D}"/>
                  </a:ext>
                </a:extLst>
              </p:cNvPr>
              <p:cNvSpPr/>
              <p:nvPr/>
            </p:nvSpPr>
            <p:spPr>
              <a:xfrm>
                <a:off x="5170317" y="2518084"/>
                <a:ext cx="445272" cy="75695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1600" dirty="0">
                    <a:latin typeface="Arial Black" panose="020B0A04020102020204" pitchFamily="34" charset="0"/>
                  </a:rPr>
                  <a:t>資料室</a:t>
                </a: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A61322D9-F351-49AC-BC32-713ADC018690}"/>
                  </a:ext>
                </a:extLst>
              </p:cNvPr>
              <p:cNvSpPr/>
              <p:nvPr/>
            </p:nvSpPr>
            <p:spPr>
              <a:xfrm>
                <a:off x="7914735" y="2519936"/>
                <a:ext cx="599184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1600" dirty="0">
                    <a:latin typeface="Arial Black" panose="020B0A04020102020204" pitchFamily="34" charset="0"/>
                  </a:rPr>
                  <a:t>國中數學</a:t>
                </a: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D39BE6E8-439C-4180-934E-974D2ABE47DC}"/>
                  </a:ext>
                </a:extLst>
              </p:cNvPr>
              <p:cNvSpPr/>
              <p:nvPr/>
            </p:nvSpPr>
            <p:spPr>
              <a:xfrm>
                <a:off x="7301621" y="2519936"/>
                <a:ext cx="599864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1600" dirty="0">
                    <a:latin typeface="Arial Black" panose="020B0A04020102020204" pitchFamily="34" charset="0"/>
                  </a:rPr>
                  <a:t>國中自然</a:t>
                </a:r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CF29A639-DEEA-48FF-96F5-1518E6098CCF}"/>
                  </a:ext>
                </a:extLst>
              </p:cNvPr>
              <p:cNvSpPr/>
              <p:nvPr/>
            </p:nvSpPr>
            <p:spPr>
              <a:xfrm>
                <a:off x="6688486" y="2522128"/>
                <a:ext cx="604037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1600" dirty="0">
                    <a:latin typeface="Arial Black" panose="020B0A04020102020204" pitchFamily="34" charset="0"/>
                  </a:rPr>
                  <a:t>國中人文</a:t>
                </a: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EA44D2E9-84B7-467B-A8BF-1FE0122F2932}"/>
                  </a:ext>
                </a:extLst>
              </p:cNvPr>
              <p:cNvSpPr/>
              <p:nvPr/>
            </p:nvSpPr>
            <p:spPr>
              <a:xfrm>
                <a:off x="5614187" y="2521147"/>
                <a:ext cx="641314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1600" dirty="0">
                    <a:latin typeface="Arial Black" panose="020B0A04020102020204" pitchFamily="34" charset="0"/>
                  </a:rPr>
                  <a:t>教務處</a:t>
                </a:r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92F98F4C-6379-45BC-BE0D-65F7DDBBE88E}"/>
                  </a:ext>
                </a:extLst>
              </p:cNvPr>
              <p:cNvSpPr/>
              <p:nvPr/>
            </p:nvSpPr>
            <p:spPr>
              <a:xfrm>
                <a:off x="3958787" y="2521100"/>
                <a:ext cx="622316" cy="753553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316</a:t>
                </a:r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A631FD66-42E5-4105-90A4-784CDE3038C7}"/>
                  </a:ext>
                </a:extLst>
              </p:cNvPr>
              <p:cNvSpPr/>
              <p:nvPr/>
            </p:nvSpPr>
            <p:spPr>
              <a:xfrm>
                <a:off x="643379" y="1773593"/>
                <a:ext cx="603455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116</a:t>
                </a:r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BDF21BB7-6CB8-40FF-8FFA-447BD24852E7}"/>
                  </a:ext>
                </a:extLst>
              </p:cNvPr>
              <p:cNvSpPr/>
              <p:nvPr/>
            </p:nvSpPr>
            <p:spPr>
              <a:xfrm>
                <a:off x="1246834" y="2520213"/>
                <a:ext cx="707388" cy="746620"/>
              </a:xfrm>
              <a:prstGeom prst="rect">
                <a:avLst/>
              </a:prstGeom>
              <a:solidFill>
                <a:srgbClr val="CCFFCC"/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D</a:t>
                </a:r>
              </a:p>
              <a:p>
                <a:pPr algn="ctr"/>
                <a:r>
                  <a:rPr lang="zh-TW" altLang="en-US" sz="1600" dirty="0"/>
                  <a:t>樓梯</a:t>
                </a:r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E0C2E129-800B-4DAA-90DF-415CD790E496}"/>
                  </a:ext>
                </a:extLst>
              </p:cNvPr>
              <p:cNvSpPr/>
              <p:nvPr/>
            </p:nvSpPr>
            <p:spPr>
              <a:xfrm>
                <a:off x="6263622" y="2518084"/>
                <a:ext cx="433639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1600" dirty="0">
                    <a:latin typeface="Arial Black" panose="020B0A04020102020204" pitchFamily="34" charset="0"/>
                  </a:rPr>
                  <a:t>油印室</a:t>
                </a:r>
              </a:p>
            </p:txBody>
          </p:sp>
        </p:grpSp>
        <p:sp>
          <p:nvSpPr>
            <p:cNvPr id="9" name="矩形: 圓角 8">
              <a:extLst>
                <a:ext uri="{FF2B5EF4-FFF2-40B4-BE49-F238E27FC236}">
                  <a16:creationId xmlns:a16="http://schemas.microsoft.com/office/drawing/2014/main" id="{53647E71-8DD5-4ABB-A181-EB8E6C8B2E3A}"/>
                </a:ext>
              </a:extLst>
            </p:cNvPr>
            <p:cNvSpPr/>
            <p:nvPr/>
          </p:nvSpPr>
          <p:spPr>
            <a:xfrm>
              <a:off x="5212494" y="2521425"/>
              <a:ext cx="1229376" cy="753461"/>
            </a:xfrm>
            <a:prstGeom prst="round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8">
                <a:ln w="762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71DBF098-76F3-442C-A63F-F70DF4354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76204" y="2530785"/>
              <a:ext cx="619239" cy="739003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DE410873-DDA7-4169-A2BF-195468692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99008" y="2512700"/>
              <a:ext cx="685068" cy="763000"/>
            </a:xfrm>
            <a:prstGeom prst="rect">
              <a:avLst/>
            </a:prstGeom>
          </p:spPr>
        </p:pic>
        <p:sp>
          <p:nvSpPr>
            <p:cNvPr id="12" name="箭號: 彎曲 11">
              <a:extLst>
                <a:ext uri="{FF2B5EF4-FFF2-40B4-BE49-F238E27FC236}">
                  <a16:creationId xmlns:a16="http://schemas.microsoft.com/office/drawing/2014/main" id="{C4E00792-0A45-463A-8833-0F4A7F4A309B}"/>
                </a:ext>
              </a:extLst>
            </p:cNvPr>
            <p:cNvSpPr/>
            <p:nvPr/>
          </p:nvSpPr>
          <p:spPr>
            <a:xfrm rot="10800000">
              <a:off x="1338130" y="3320132"/>
              <a:ext cx="1794443" cy="2150920"/>
            </a:xfrm>
            <a:prstGeom prst="bentArrow">
              <a:avLst>
                <a:gd name="adj1" fmla="val 36171"/>
                <a:gd name="adj2" fmla="val 19902"/>
                <a:gd name="adj3" fmla="val 25000"/>
                <a:gd name="adj4" fmla="val 5552"/>
              </a:avLst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798">
                <a:solidFill>
                  <a:schemeClr val="tx1"/>
                </a:solidFill>
              </a:endParaRP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FE869F08-4BBD-43B6-BA7D-4A524AC08AD4}"/>
                </a:ext>
              </a:extLst>
            </p:cNvPr>
            <p:cNvSpPr txBox="1"/>
            <p:nvPr/>
          </p:nvSpPr>
          <p:spPr>
            <a:xfrm>
              <a:off x="2616443" y="3380460"/>
              <a:ext cx="316281" cy="2030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798" b="1" dirty="0"/>
                <a:t>交安教室旁拱門</a:t>
              </a:r>
            </a:p>
          </p:txBody>
        </p:sp>
        <p:pic>
          <p:nvPicPr>
            <p:cNvPr id="14" name="圖片 13" descr="一張含有 文字 的圖片&#10;&#10;自動產生的描述">
              <a:extLst>
                <a:ext uri="{FF2B5EF4-FFF2-40B4-BE49-F238E27FC236}">
                  <a16:creationId xmlns:a16="http://schemas.microsoft.com/office/drawing/2014/main" id="{AE257425-8D9A-4879-AD0D-F1B594C634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710"/>
            <a:stretch/>
          </p:blipFill>
          <p:spPr>
            <a:xfrm>
              <a:off x="103085" y="274975"/>
              <a:ext cx="1965004" cy="3506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0002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E6B3CBE5-D334-4E08-8DD8-A1A6094BAF08}"/>
              </a:ext>
            </a:extLst>
          </p:cNvPr>
          <p:cNvGrpSpPr/>
          <p:nvPr/>
        </p:nvGrpSpPr>
        <p:grpSpPr>
          <a:xfrm>
            <a:off x="388311" y="235127"/>
            <a:ext cx="11271401" cy="6387746"/>
            <a:chOff x="103085" y="274975"/>
            <a:chExt cx="11271401" cy="6387746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A4687849-B9D6-407B-BB7C-9DFBD5767422}"/>
                </a:ext>
              </a:extLst>
            </p:cNvPr>
            <p:cNvSpPr/>
            <p:nvPr/>
          </p:nvSpPr>
          <p:spPr>
            <a:xfrm>
              <a:off x="8217058" y="2339116"/>
              <a:ext cx="746302" cy="7462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902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B1062D3-1C02-431A-B364-6583AFA47A1F}"/>
                </a:ext>
              </a:extLst>
            </p:cNvPr>
            <p:cNvSpPr/>
            <p:nvPr/>
          </p:nvSpPr>
          <p:spPr>
            <a:xfrm>
              <a:off x="8966008" y="2339116"/>
              <a:ext cx="707694" cy="7462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901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D7650A6A-EF66-41D3-B099-B94A1ED1509F}"/>
                </a:ext>
              </a:extLst>
            </p:cNvPr>
            <p:cNvSpPr/>
            <p:nvPr/>
          </p:nvSpPr>
          <p:spPr>
            <a:xfrm>
              <a:off x="6875106" y="1294211"/>
              <a:ext cx="456455" cy="106520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A3</a:t>
              </a:r>
              <a:r>
                <a:rPr lang="zh-TW" altLang="en-US" sz="1600" dirty="0"/>
                <a:t>樓梯</a:t>
              </a: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C86CC7FC-4CF2-47D8-837B-BC77E8970798}"/>
                </a:ext>
              </a:extLst>
            </p:cNvPr>
            <p:cNvSpPr/>
            <p:nvPr/>
          </p:nvSpPr>
          <p:spPr>
            <a:xfrm>
              <a:off x="1799356" y="295502"/>
              <a:ext cx="9137369" cy="769041"/>
            </a:xfrm>
            <a:prstGeom prst="rect">
              <a:avLst/>
            </a:prstGeom>
            <a:noFill/>
          </p:spPr>
          <p:txBody>
            <a:bodyPr wrap="square" lIns="91392" tIns="45696" rIns="91392" bIns="45696">
              <a:spAutoFit/>
            </a:bodyPr>
            <a:lstStyle/>
            <a:p>
              <a:pPr algn="ctr"/>
              <a:r>
                <a:rPr lang="zh-TW" altLang="en-US" sz="4398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行政大樓教室防災疏散路線圖 </a:t>
              </a:r>
              <a:r>
                <a:rPr lang="en-US" altLang="zh-TW" sz="4398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4F</a:t>
              </a:r>
              <a:endParaRPr lang="zh-TW" altLang="en-US" sz="4398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CA3759DA-519D-4864-9EDC-F6A180809B35}"/>
                </a:ext>
              </a:extLst>
            </p:cNvPr>
            <p:cNvGrpSpPr/>
            <p:nvPr/>
          </p:nvGrpSpPr>
          <p:grpSpPr>
            <a:xfrm>
              <a:off x="3299024" y="2309580"/>
              <a:ext cx="7208563" cy="777835"/>
              <a:chOff x="2824726" y="1507194"/>
              <a:chExt cx="7212319" cy="778241"/>
            </a:xfrm>
          </p:grpSpPr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8747C3E2-6972-454D-9651-1F532450D20D}"/>
                  </a:ext>
                </a:extLst>
              </p:cNvPr>
              <p:cNvSpPr/>
              <p:nvPr/>
            </p:nvSpPr>
            <p:spPr>
              <a:xfrm>
                <a:off x="2824726" y="1530276"/>
                <a:ext cx="689154" cy="753853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1600" dirty="0"/>
                  <a:t>男廁</a:t>
                </a:r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5880FA42-C78D-46E8-ABF7-56DF7ECCBDE1}"/>
                  </a:ext>
                </a:extLst>
              </p:cNvPr>
              <p:cNvSpPr/>
              <p:nvPr/>
            </p:nvSpPr>
            <p:spPr>
              <a:xfrm>
                <a:off x="3515589" y="1530276"/>
                <a:ext cx="740696" cy="753853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1600" dirty="0"/>
                  <a:t>女廁</a:t>
                </a: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1809ECBF-1622-437C-8BF5-C5126E0949EA}"/>
                  </a:ext>
                </a:extLst>
              </p:cNvPr>
              <p:cNvSpPr/>
              <p:nvPr/>
            </p:nvSpPr>
            <p:spPr>
              <a:xfrm>
                <a:off x="9178258" y="1522436"/>
                <a:ext cx="858787" cy="746620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E</a:t>
                </a:r>
              </a:p>
              <a:p>
                <a:pPr algn="ctr"/>
                <a:r>
                  <a:rPr lang="zh-TW" altLang="en-US" sz="1600" dirty="0"/>
                  <a:t>樓梯</a:t>
                </a:r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74D3A8DD-C66B-4C93-B294-448ADA575DC7}"/>
                  </a:ext>
                </a:extLst>
              </p:cNvPr>
              <p:cNvSpPr/>
              <p:nvPr/>
            </p:nvSpPr>
            <p:spPr>
              <a:xfrm>
                <a:off x="7119636" y="1538815"/>
                <a:ext cx="694976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903</a:t>
                </a:r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15D4B40D-4172-428A-9B04-3B1A5D034489}"/>
                  </a:ext>
                </a:extLst>
              </p:cNvPr>
              <p:cNvSpPr/>
              <p:nvPr/>
            </p:nvSpPr>
            <p:spPr>
              <a:xfrm>
                <a:off x="6450954" y="1538815"/>
                <a:ext cx="700605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904</a:t>
                </a:r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E1F5EF30-619F-4722-904D-EA21B98F177C}"/>
                  </a:ext>
                </a:extLst>
              </p:cNvPr>
              <p:cNvSpPr/>
              <p:nvPr/>
            </p:nvSpPr>
            <p:spPr>
              <a:xfrm>
                <a:off x="5748640" y="1538815"/>
                <a:ext cx="700605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1600" dirty="0">
                    <a:latin typeface="Arial Black" panose="020B0A04020102020204" pitchFamily="34" charset="0"/>
                  </a:rPr>
                  <a:t>視廳教室</a:t>
                </a:r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E7B00D39-64CB-4598-B879-F11B774E7BF1}"/>
                  </a:ext>
                </a:extLst>
              </p:cNvPr>
              <p:cNvSpPr/>
              <p:nvPr/>
            </p:nvSpPr>
            <p:spPr>
              <a:xfrm>
                <a:off x="4996742" y="1538815"/>
                <a:ext cx="743840" cy="7466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905</a:t>
                </a:r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073F7A55-6CE0-4395-93C3-1AFF4CB4C454}"/>
                  </a:ext>
                </a:extLst>
              </p:cNvPr>
              <p:cNvSpPr/>
              <p:nvPr/>
            </p:nvSpPr>
            <p:spPr>
              <a:xfrm>
                <a:off x="4270573" y="1538815"/>
                <a:ext cx="721805" cy="739388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dirty="0">
                    <a:latin typeface="Arial Black" panose="020B0A04020102020204" pitchFamily="34" charset="0"/>
                  </a:rPr>
                  <a:t>906</a:t>
                </a:r>
                <a:endParaRPr lang="zh-TW" altLang="en-US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29" name="矩形: 圓角 28">
                <a:extLst>
                  <a:ext uri="{FF2B5EF4-FFF2-40B4-BE49-F238E27FC236}">
                    <a16:creationId xmlns:a16="http://schemas.microsoft.com/office/drawing/2014/main" id="{FCAD96E5-CAE2-4CBC-AA39-51AD67839950}"/>
                  </a:ext>
                </a:extLst>
              </p:cNvPr>
              <p:cNvSpPr/>
              <p:nvPr/>
            </p:nvSpPr>
            <p:spPr>
              <a:xfrm>
                <a:off x="7820241" y="1507194"/>
                <a:ext cx="1350849" cy="770627"/>
              </a:xfrm>
              <a:prstGeom prst="roundRect">
                <a:avLst/>
              </a:prstGeom>
              <a:noFill/>
              <a:ln w="76200">
                <a:solidFill>
                  <a:schemeClr val="accent4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798">
                  <a:ln w="76200">
                    <a:solidFill>
                      <a:schemeClr val="tx1"/>
                    </a:solidFill>
                  </a:ln>
                </a:endParaRPr>
              </a:p>
            </p:txBody>
          </p:sp>
        </p:grpSp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CB178298-090F-46BB-B301-677F501097D0}"/>
                </a:ext>
              </a:extLst>
            </p:cNvPr>
            <p:cNvGrpSpPr/>
            <p:nvPr/>
          </p:nvGrpSpPr>
          <p:grpSpPr>
            <a:xfrm>
              <a:off x="9496243" y="3094084"/>
              <a:ext cx="1188286" cy="2419328"/>
              <a:chOff x="1306556" y="2537928"/>
              <a:chExt cx="1188906" cy="2831026"/>
            </a:xfrm>
          </p:grpSpPr>
          <p:sp>
            <p:nvSpPr>
              <p:cNvPr id="19" name="箭號: 向下 18">
                <a:extLst>
                  <a:ext uri="{FF2B5EF4-FFF2-40B4-BE49-F238E27FC236}">
                    <a16:creationId xmlns:a16="http://schemas.microsoft.com/office/drawing/2014/main" id="{A115415A-6830-492A-841D-610DB03A9C4D}"/>
                  </a:ext>
                </a:extLst>
              </p:cNvPr>
              <p:cNvSpPr/>
              <p:nvPr/>
            </p:nvSpPr>
            <p:spPr>
              <a:xfrm>
                <a:off x="1306556" y="2537928"/>
                <a:ext cx="1188906" cy="2831026"/>
              </a:xfrm>
              <a:prstGeom prst="downArrow">
                <a:avLst/>
              </a:prstGeom>
              <a:noFill/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798" dirty="0"/>
              </a:p>
            </p:txBody>
          </p:sp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B658C8F1-95EB-4245-8F32-7191630A14E4}"/>
                  </a:ext>
                </a:extLst>
              </p:cNvPr>
              <p:cNvSpPr txBox="1"/>
              <p:nvPr/>
            </p:nvSpPr>
            <p:spPr>
              <a:xfrm>
                <a:off x="1729302" y="2946333"/>
                <a:ext cx="318782" cy="2050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798" b="1" dirty="0"/>
                  <a:t>往</a:t>
                </a:r>
                <a:endParaRPr lang="en-US" altLang="zh-TW" sz="1798" b="1" dirty="0"/>
              </a:p>
              <a:p>
                <a:r>
                  <a:rPr lang="zh-TW" altLang="en-US" sz="1798" b="1" dirty="0"/>
                  <a:t>圖書館拱門</a:t>
                </a:r>
              </a:p>
            </p:txBody>
          </p:sp>
        </p:grpSp>
        <p:sp>
          <p:nvSpPr>
            <p:cNvPr id="9" name="矩形: 圓角 8">
              <a:extLst>
                <a:ext uri="{FF2B5EF4-FFF2-40B4-BE49-F238E27FC236}">
                  <a16:creationId xmlns:a16="http://schemas.microsoft.com/office/drawing/2014/main" id="{EE2079C3-C6C1-426C-9643-50E01DBB69BA}"/>
                </a:ext>
              </a:extLst>
            </p:cNvPr>
            <p:cNvSpPr/>
            <p:nvPr/>
          </p:nvSpPr>
          <p:spPr>
            <a:xfrm>
              <a:off x="8863413" y="5583084"/>
              <a:ext cx="2511073" cy="1061564"/>
            </a:xfrm>
            <a:prstGeom prst="roundRect">
              <a:avLst/>
            </a:prstGeom>
            <a:noFill/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1798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901.902</a:t>
              </a:r>
              <a:r>
                <a:rPr lang="zh-TW" altLang="en-US" sz="1798" dirty="0">
                  <a:solidFill>
                    <a:schemeClr val="tx1"/>
                  </a:solidFill>
                </a:rPr>
                <a:t>班路線：</a:t>
              </a:r>
              <a:endParaRPr lang="en-US" altLang="zh-TW" sz="1798" dirty="0">
                <a:solidFill>
                  <a:schemeClr val="tx1"/>
                </a:solidFill>
              </a:endParaRPr>
            </a:p>
            <a:p>
              <a:r>
                <a:rPr lang="en-US" altLang="zh-TW" sz="1798" dirty="0">
                  <a:solidFill>
                    <a:srgbClr val="FF0000"/>
                  </a:solidFill>
                </a:rPr>
                <a:t>E</a:t>
              </a:r>
              <a:r>
                <a:rPr lang="zh-TW" altLang="en-US" sz="1798" dirty="0">
                  <a:solidFill>
                    <a:srgbClr val="FF0000"/>
                  </a:solidFill>
                </a:rPr>
                <a:t>樓梯至</a:t>
              </a:r>
              <a:r>
                <a:rPr lang="en-US" altLang="zh-TW" sz="1798" dirty="0">
                  <a:solidFill>
                    <a:srgbClr val="FF0000"/>
                  </a:solidFill>
                </a:rPr>
                <a:t>1F</a:t>
              </a:r>
              <a:r>
                <a:rPr lang="zh-TW" altLang="en-US" sz="1798" dirty="0">
                  <a:solidFill>
                    <a:srgbClr val="FF0000"/>
                  </a:solidFill>
                </a:rPr>
                <a:t>→圖書館前拱門→田徑場</a:t>
              </a:r>
              <a:endParaRPr lang="en-US" altLang="zh-TW" sz="1798" dirty="0">
                <a:solidFill>
                  <a:srgbClr val="FF0000"/>
                </a:solidFill>
              </a:endParaRPr>
            </a:p>
          </p:txBody>
        </p:sp>
        <p:sp>
          <p:nvSpPr>
            <p:cNvPr id="10" name="矩形: 圓角 9">
              <a:extLst>
                <a:ext uri="{FF2B5EF4-FFF2-40B4-BE49-F238E27FC236}">
                  <a16:creationId xmlns:a16="http://schemas.microsoft.com/office/drawing/2014/main" id="{D180F89F-6445-4605-A3D6-CDCA2143D29D}"/>
                </a:ext>
              </a:extLst>
            </p:cNvPr>
            <p:cNvSpPr/>
            <p:nvPr/>
          </p:nvSpPr>
          <p:spPr>
            <a:xfrm>
              <a:off x="701382" y="1563347"/>
              <a:ext cx="1712140" cy="74623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798" dirty="0"/>
                <a:t>疏散集合地</a:t>
              </a:r>
              <a:r>
                <a:rPr lang="en-US" altLang="zh-TW" sz="1798" dirty="0"/>
                <a:t>:</a:t>
              </a:r>
            </a:p>
            <a:p>
              <a:pPr algn="ctr"/>
              <a:r>
                <a:rPr lang="zh-TW" altLang="en-US" sz="1798" dirty="0"/>
                <a:t>田徑場</a:t>
              </a:r>
            </a:p>
          </p:txBody>
        </p:sp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82E0FEB8-B55B-405B-A416-C6B12892F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00568" y="2348825"/>
              <a:ext cx="690022" cy="767763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5F9D0091-6A73-4EBF-AFAA-071BF44D8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18582" y="2342326"/>
              <a:ext cx="688797" cy="744926"/>
            </a:xfrm>
            <a:prstGeom prst="rect">
              <a:avLst/>
            </a:prstGeom>
          </p:spPr>
        </p:pic>
        <p:sp>
          <p:nvSpPr>
            <p:cNvPr id="13" name="矩形: 圓角 12">
              <a:extLst>
                <a:ext uri="{FF2B5EF4-FFF2-40B4-BE49-F238E27FC236}">
                  <a16:creationId xmlns:a16="http://schemas.microsoft.com/office/drawing/2014/main" id="{300419F6-7EC8-4A63-89F8-5738F6DBE2F2}"/>
                </a:ext>
              </a:extLst>
            </p:cNvPr>
            <p:cNvSpPr/>
            <p:nvPr/>
          </p:nvSpPr>
          <p:spPr>
            <a:xfrm>
              <a:off x="4705105" y="2359416"/>
              <a:ext cx="1504301" cy="690317"/>
            </a:xfrm>
            <a:prstGeom prst="roundRect">
              <a:avLst/>
            </a:prstGeom>
            <a:noFill/>
            <a:ln w="762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8">
                <a:ln w="762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4" name="箭號: 彎曲 13">
              <a:extLst>
                <a:ext uri="{FF2B5EF4-FFF2-40B4-BE49-F238E27FC236}">
                  <a16:creationId xmlns:a16="http://schemas.microsoft.com/office/drawing/2014/main" id="{23870987-93CE-4B18-8DD0-E387DEB83C88}"/>
                </a:ext>
              </a:extLst>
            </p:cNvPr>
            <p:cNvSpPr/>
            <p:nvPr/>
          </p:nvSpPr>
          <p:spPr>
            <a:xfrm rot="10800000">
              <a:off x="776980" y="3106828"/>
              <a:ext cx="1794443" cy="2150920"/>
            </a:xfrm>
            <a:prstGeom prst="bentArrow">
              <a:avLst>
                <a:gd name="adj1" fmla="val 36171"/>
                <a:gd name="adj2" fmla="val 19902"/>
                <a:gd name="adj3" fmla="val 25000"/>
                <a:gd name="adj4" fmla="val 5552"/>
              </a:avLst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798">
                <a:solidFill>
                  <a:schemeClr val="tx1"/>
                </a:solidFill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9EB730A9-9740-4352-AF46-6F62447C6DF6}"/>
                </a:ext>
              </a:extLst>
            </p:cNvPr>
            <p:cNvSpPr txBox="1"/>
            <p:nvPr/>
          </p:nvSpPr>
          <p:spPr>
            <a:xfrm>
              <a:off x="2054402" y="3145619"/>
              <a:ext cx="316281" cy="2030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798" b="1" dirty="0"/>
                <a:t>交安教室旁拱門</a:t>
              </a:r>
            </a:p>
          </p:txBody>
        </p:sp>
        <p:sp>
          <p:nvSpPr>
            <p:cNvPr id="16" name="矩形: 圓角 15">
              <a:extLst>
                <a:ext uri="{FF2B5EF4-FFF2-40B4-BE49-F238E27FC236}">
                  <a16:creationId xmlns:a16="http://schemas.microsoft.com/office/drawing/2014/main" id="{2F72F62D-D7BC-40B5-AC29-A3193DD809A8}"/>
                </a:ext>
              </a:extLst>
            </p:cNvPr>
            <p:cNvSpPr/>
            <p:nvPr/>
          </p:nvSpPr>
          <p:spPr>
            <a:xfrm>
              <a:off x="776980" y="5326453"/>
              <a:ext cx="3582701" cy="1336268"/>
            </a:xfrm>
            <a:prstGeom prst="roundRect">
              <a:avLst/>
            </a:prstGeom>
            <a:noFill/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1798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 </a:t>
              </a:r>
              <a:r>
                <a:rPr lang="en-US" altLang="zh-TW" sz="1798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901.906</a:t>
              </a:r>
              <a:r>
                <a:rPr lang="zh-TW" altLang="en-US" sz="1798" dirty="0">
                  <a:solidFill>
                    <a:schemeClr val="tx1"/>
                  </a:solidFill>
                </a:rPr>
                <a:t>班路線：</a:t>
              </a:r>
              <a:endParaRPr lang="en-US" altLang="zh-TW" sz="1798" dirty="0">
                <a:solidFill>
                  <a:schemeClr val="tx1"/>
                </a:solidFill>
              </a:endParaRPr>
            </a:p>
            <a:p>
              <a:r>
                <a:rPr lang="en-US" altLang="zh-TW" sz="1798" dirty="0">
                  <a:solidFill>
                    <a:srgbClr val="FF0000"/>
                  </a:solidFill>
                </a:rPr>
                <a:t>D</a:t>
              </a:r>
              <a:r>
                <a:rPr lang="zh-TW" altLang="en-US" sz="1798" dirty="0">
                  <a:solidFill>
                    <a:srgbClr val="FF0000"/>
                  </a:solidFill>
                </a:rPr>
                <a:t>樓梯至</a:t>
              </a:r>
              <a:r>
                <a:rPr lang="en-US" altLang="zh-TW" sz="1798" dirty="0" err="1">
                  <a:solidFill>
                    <a:srgbClr val="FF0000"/>
                  </a:solidFill>
                </a:rPr>
                <a:t>1F</a:t>
              </a:r>
              <a:r>
                <a:rPr lang="zh-TW" altLang="en-US" sz="1798" dirty="0">
                  <a:solidFill>
                    <a:srgbClr val="FF0000"/>
                  </a:solidFill>
                </a:rPr>
                <a:t>→交安教室旁拱門→</a:t>
              </a:r>
              <a:endParaRPr lang="en-US" altLang="zh-TW" sz="1798" dirty="0">
                <a:solidFill>
                  <a:srgbClr val="FF0000"/>
                </a:solidFill>
              </a:endParaRPr>
            </a:p>
            <a:p>
              <a:r>
                <a:rPr lang="zh-TW" altLang="en-US" sz="1798" dirty="0">
                  <a:solidFill>
                    <a:srgbClr val="FF0000"/>
                  </a:solidFill>
                </a:rPr>
                <a:t>排球場前→龍池→司令台→</a:t>
              </a:r>
              <a:endParaRPr lang="en-US" altLang="zh-TW" sz="1798" dirty="0">
                <a:solidFill>
                  <a:srgbClr val="FF0000"/>
                </a:solidFill>
              </a:endParaRPr>
            </a:p>
            <a:p>
              <a:r>
                <a:rPr lang="zh-TW" altLang="en-US" sz="1798" dirty="0">
                  <a:solidFill>
                    <a:srgbClr val="FF0000"/>
                  </a:solidFill>
                </a:rPr>
                <a:t>田徑場</a:t>
              </a:r>
              <a:endParaRPr lang="en-US" altLang="zh-TW" sz="1798" dirty="0">
                <a:solidFill>
                  <a:srgbClr val="FF0000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99B69239-0371-4E95-9C7E-CA9049197374}"/>
                </a:ext>
              </a:extLst>
            </p:cNvPr>
            <p:cNvSpPr/>
            <p:nvPr/>
          </p:nvSpPr>
          <p:spPr>
            <a:xfrm>
              <a:off x="2579566" y="2345132"/>
              <a:ext cx="707020" cy="746232"/>
            </a:xfrm>
            <a:prstGeom prst="rect">
              <a:avLst/>
            </a:prstGeom>
            <a:solidFill>
              <a:srgbClr val="CCFFCC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D</a:t>
              </a:r>
            </a:p>
            <a:p>
              <a:pPr algn="ctr"/>
              <a:r>
                <a:rPr lang="zh-TW" altLang="en-US" sz="1600" dirty="0"/>
                <a:t>樓梯</a:t>
              </a:r>
            </a:p>
          </p:txBody>
        </p:sp>
        <p:pic>
          <p:nvPicPr>
            <p:cNvPr id="18" name="圖片 17" descr="一張含有 文字 的圖片&#10;&#10;自動產生的描述">
              <a:extLst>
                <a:ext uri="{FF2B5EF4-FFF2-40B4-BE49-F238E27FC236}">
                  <a16:creationId xmlns:a16="http://schemas.microsoft.com/office/drawing/2014/main" id="{93759B74-0901-4A33-A786-6A8B1C4083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710"/>
            <a:stretch/>
          </p:blipFill>
          <p:spPr>
            <a:xfrm>
              <a:off x="103085" y="274975"/>
              <a:ext cx="1965004" cy="350690"/>
            </a:xfrm>
            <a:prstGeom prst="rect">
              <a:avLst/>
            </a:prstGeom>
          </p:spPr>
        </p:pic>
      </p:grp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5FADEB78-FCCF-4D92-81B3-11CBFF878F57}"/>
              </a:ext>
            </a:extLst>
          </p:cNvPr>
          <p:cNvSpPr/>
          <p:nvPr/>
        </p:nvSpPr>
        <p:spPr>
          <a:xfrm>
            <a:off x="7176939" y="2307120"/>
            <a:ext cx="1372469" cy="767916"/>
          </a:xfrm>
          <a:prstGeom prst="roundRect">
            <a:avLst/>
          </a:prstGeom>
          <a:noFill/>
          <a:ln w="76200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8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64" name="箭號: 向下 63">
            <a:extLst>
              <a:ext uri="{FF2B5EF4-FFF2-40B4-BE49-F238E27FC236}">
                <a16:creationId xmlns:a16="http://schemas.microsoft.com/office/drawing/2014/main" id="{8C482B79-DA00-43AA-A557-68A0817A6BC6}"/>
              </a:ext>
            </a:extLst>
          </p:cNvPr>
          <p:cNvSpPr/>
          <p:nvPr/>
        </p:nvSpPr>
        <p:spPr>
          <a:xfrm>
            <a:off x="6486202" y="3066980"/>
            <a:ext cx="980548" cy="1989070"/>
          </a:xfrm>
          <a:prstGeom prst="downArrow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8" dirty="0"/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D3B276D8-2800-4999-9A47-8835215D700C}"/>
              </a:ext>
            </a:extLst>
          </p:cNvPr>
          <p:cNvSpPr/>
          <p:nvPr/>
        </p:nvSpPr>
        <p:spPr>
          <a:xfrm>
            <a:off x="6784102" y="3361265"/>
            <a:ext cx="384748" cy="922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798" b="1" dirty="0"/>
              <a:t>往</a:t>
            </a:r>
            <a:endParaRPr lang="en-US" altLang="zh-TW" sz="1798" b="1" dirty="0"/>
          </a:p>
          <a:p>
            <a:r>
              <a:rPr lang="zh-TW" altLang="en-US" sz="1798" b="1" dirty="0"/>
              <a:t>穿堂</a:t>
            </a:r>
            <a:endParaRPr lang="en-US" altLang="zh-TW" sz="1798" b="1" dirty="0"/>
          </a:p>
        </p:txBody>
      </p:sp>
      <p:sp>
        <p:nvSpPr>
          <p:cNvPr id="66" name="矩形: 圓角 65">
            <a:extLst>
              <a:ext uri="{FF2B5EF4-FFF2-40B4-BE49-F238E27FC236}">
                <a16:creationId xmlns:a16="http://schemas.microsoft.com/office/drawing/2014/main" id="{F981F24F-596B-499A-858C-C3B981881C1D}"/>
              </a:ext>
            </a:extLst>
          </p:cNvPr>
          <p:cNvSpPr/>
          <p:nvPr/>
        </p:nvSpPr>
        <p:spPr>
          <a:xfrm>
            <a:off x="5704785" y="5199037"/>
            <a:ext cx="2569015" cy="1089415"/>
          </a:xfrm>
          <a:prstGeom prst="roundRect">
            <a:avLst/>
          </a:prstGeom>
          <a:noFill/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798" dirty="0">
                <a:solidFill>
                  <a:schemeClr val="tx1"/>
                </a:solidFill>
                <a:latin typeface="Arial Black" panose="020B0A04020102020204" pitchFamily="34" charset="0"/>
              </a:rPr>
              <a:t>   </a:t>
            </a:r>
            <a:r>
              <a:rPr lang="en-US" altLang="zh-TW" sz="1798" dirty="0">
                <a:solidFill>
                  <a:schemeClr val="tx1"/>
                </a:solidFill>
                <a:latin typeface="Arial Black" panose="020B0A04020102020204" pitchFamily="34" charset="0"/>
              </a:rPr>
              <a:t>904.905</a:t>
            </a:r>
            <a:r>
              <a:rPr lang="zh-TW" altLang="en-US" sz="1798" dirty="0">
                <a:solidFill>
                  <a:schemeClr val="tx1"/>
                </a:solidFill>
              </a:rPr>
              <a:t>班路線：</a:t>
            </a:r>
            <a:endParaRPr lang="en-US" altLang="zh-TW" sz="1798" dirty="0">
              <a:solidFill>
                <a:schemeClr val="tx1"/>
              </a:solidFill>
            </a:endParaRPr>
          </a:p>
          <a:p>
            <a:r>
              <a:rPr lang="en-US" altLang="zh-TW" sz="1798" dirty="0">
                <a:solidFill>
                  <a:srgbClr val="FF0000"/>
                </a:solidFill>
              </a:rPr>
              <a:t>A3</a:t>
            </a:r>
            <a:r>
              <a:rPr lang="zh-TW" altLang="en-US" sz="1798" dirty="0">
                <a:solidFill>
                  <a:srgbClr val="FF0000"/>
                </a:solidFill>
              </a:rPr>
              <a:t>樓梯至</a:t>
            </a:r>
            <a:r>
              <a:rPr lang="en-US" altLang="zh-TW" sz="1798" dirty="0">
                <a:solidFill>
                  <a:srgbClr val="FF0000"/>
                </a:solidFill>
              </a:rPr>
              <a:t>1F</a:t>
            </a:r>
            <a:r>
              <a:rPr lang="zh-TW" altLang="en-US" sz="1798" dirty="0">
                <a:solidFill>
                  <a:srgbClr val="FF0000"/>
                </a:solidFill>
              </a:rPr>
              <a:t>→穿堂→田徑場</a:t>
            </a:r>
            <a:endParaRPr lang="en-US" altLang="zh-TW" sz="1798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1913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ç¶²ç«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523" y="801251"/>
            <a:ext cx="3704260" cy="86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副標題 2"/>
          <p:cNvSpPr>
            <a:spLocks noGrp="1"/>
          </p:cNvSpPr>
          <p:nvPr>
            <p:ph type="subTitle" idx="1"/>
          </p:nvPr>
        </p:nvSpPr>
        <p:spPr>
          <a:xfrm>
            <a:off x="461553" y="1234526"/>
            <a:ext cx="7848600" cy="1143000"/>
          </a:xfrm>
        </p:spPr>
        <p:txBody>
          <a:bodyPr rtlCol="0">
            <a:normAutofit fontScale="77500" lnSpcReduction="20000"/>
          </a:bodyPr>
          <a:lstStyle/>
          <a:p>
            <a:pPr rtl="0"/>
            <a:r>
              <a:rPr lang="zh-TW" altLang="en-US" sz="6000" b="1" dirty="0">
                <a:solidFill>
                  <a:srgbClr val="FF0000"/>
                </a:solidFill>
              </a:rPr>
              <a:t>各班排成一路縱隊坐下點名</a:t>
            </a:r>
          </a:p>
        </p:txBody>
      </p:sp>
      <p:sp>
        <p:nvSpPr>
          <p:cNvPr id="6" name="副標題 2"/>
          <p:cNvSpPr txBox="1">
            <a:spLocks/>
          </p:cNvSpPr>
          <p:nvPr/>
        </p:nvSpPr>
        <p:spPr>
          <a:xfrm>
            <a:off x="-96688" y="543107"/>
            <a:ext cx="9216752" cy="1143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6000" b="1" dirty="0">
                <a:solidFill>
                  <a:srgbClr val="FF0000"/>
                </a:solidFill>
              </a:rPr>
              <a:t>先到的班級先往長春路方向靠攏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EC7C9B5-A075-442B-A508-5349916EAB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2"/>
          <a:stretch/>
        </p:blipFill>
        <p:spPr>
          <a:xfrm>
            <a:off x="612555" y="1925945"/>
            <a:ext cx="10713247" cy="482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70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cut/>
      </p:transition>
    </mc:Choice>
    <mc:Fallback xmlns="">
      <p:transition spd="slow" advClick="0" advTm="4000"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31B6DC07-AD4E-4A37-A2BD-728C41C56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669" y="893"/>
            <a:ext cx="9145744" cy="6856214"/>
          </a:xfrm>
          <a:prstGeom prst="rect">
            <a:avLst/>
          </a:prstGeom>
        </p:spPr>
      </p:pic>
      <p:sp>
        <p:nvSpPr>
          <p:cNvPr id="3" name="語音泡泡: 矩形 2">
            <a:extLst>
              <a:ext uri="{FF2B5EF4-FFF2-40B4-BE49-F238E27FC236}">
                <a16:creationId xmlns:a16="http://schemas.microsoft.com/office/drawing/2014/main" id="{7CF9AE24-21DF-4468-9791-FF8F143BAF68}"/>
              </a:ext>
            </a:extLst>
          </p:cNvPr>
          <p:cNvSpPr/>
          <p:nvPr/>
        </p:nvSpPr>
        <p:spPr>
          <a:xfrm>
            <a:off x="0" y="8389"/>
            <a:ext cx="3044669" cy="2709644"/>
          </a:xfrm>
          <a:prstGeom prst="wedgeRectCallout">
            <a:avLst>
              <a:gd name="adj1" fmla="val 41569"/>
              <a:gd name="adj2" fmla="val 73669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tx1"/>
                </a:solidFill>
                <a:latin typeface="思源黑体 HW" panose="020B0800000000000000" pitchFamily="34" charset="-128"/>
                <a:ea typeface="思源黑体 HW" panose="020B0800000000000000" pitchFamily="34" charset="-128"/>
              </a:rPr>
              <a:t>防災小尖兵</a:t>
            </a:r>
            <a:endParaRPr lang="en-US" altLang="zh-TW" sz="3600" b="1" dirty="0">
              <a:solidFill>
                <a:schemeClr val="tx1"/>
              </a:solidFill>
              <a:latin typeface="思源黑体 HW" panose="020B0800000000000000" pitchFamily="34" charset="-128"/>
              <a:ea typeface="思源黑体 HW" panose="020B0800000000000000" pitchFamily="34" charset="-128"/>
            </a:endParaRPr>
          </a:p>
          <a:p>
            <a:pPr algn="ctr"/>
            <a:r>
              <a:rPr lang="zh-TW" altLang="en-US" sz="3200" b="1" dirty="0">
                <a:solidFill>
                  <a:schemeClr val="tx1"/>
                </a:solidFill>
                <a:latin typeface="思源黑体 HW" panose="020B0800000000000000" pitchFamily="34" charset="-128"/>
                <a:ea typeface="思源黑体 HW" panose="020B0800000000000000" pitchFamily="34" charset="-128"/>
              </a:rPr>
              <a:t>校級幹部</a:t>
            </a:r>
            <a:endParaRPr lang="en-US" altLang="zh-TW" sz="3200" b="1" dirty="0">
              <a:solidFill>
                <a:schemeClr val="tx1"/>
              </a:solidFill>
              <a:latin typeface="思源黑体 HW" panose="020B0800000000000000" pitchFamily="34" charset="-128"/>
              <a:ea typeface="思源黑体 HW" panose="020B0800000000000000" pitchFamily="34" charset="-128"/>
            </a:endParaRPr>
          </a:p>
          <a:p>
            <a:pPr algn="ctr"/>
            <a:r>
              <a:rPr lang="en-US" altLang="zh-TW" sz="3200" b="1" dirty="0">
                <a:solidFill>
                  <a:schemeClr val="tx1"/>
                </a:solidFill>
                <a:latin typeface="思源黑体 HW" panose="020B0800000000000000" pitchFamily="34" charset="-128"/>
                <a:ea typeface="思源黑体 HW" panose="020B0800000000000000" pitchFamily="34" charset="-128"/>
              </a:rPr>
              <a:t>+</a:t>
            </a:r>
            <a:endParaRPr lang="en-US" altLang="zh-TW" sz="2400" b="1" dirty="0">
              <a:solidFill>
                <a:schemeClr val="tx1"/>
              </a:solidFill>
              <a:latin typeface="思源黑体 HW" panose="020B0800000000000000" pitchFamily="34" charset="-128"/>
              <a:ea typeface="思源黑体 HW" panose="020B0800000000000000" pitchFamily="34" charset="-128"/>
            </a:endParaRPr>
          </a:p>
          <a:p>
            <a:pPr algn="ctr"/>
            <a:r>
              <a: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各班班長</a:t>
            </a:r>
            <a:r>
              <a:rPr lang="zh-TW" altLang="en-US" sz="3200" dirty="0">
                <a:solidFill>
                  <a:srgbClr val="FF0000"/>
                </a:solidFill>
                <a:latin typeface="思源黑体 HW" panose="020B0800000000000000" pitchFamily="34" charset="-128"/>
                <a:ea typeface="思源黑体 HW" panose="020B0800000000000000" pitchFamily="34" charset="-128"/>
              </a:rPr>
              <a:t>擔任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" name="雲朵形 1">
            <a:extLst>
              <a:ext uri="{FF2B5EF4-FFF2-40B4-BE49-F238E27FC236}">
                <a16:creationId xmlns:a16="http://schemas.microsoft.com/office/drawing/2014/main" id="{B03C9CC2-74D3-4157-94B9-B572ADB96822}"/>
              </a:ext>
            </a:extLst>
          </p:cNvPr>
          <p:cNvSpPr/>
          <p:nvPr/>
        </p:nvSpPr>
        <p:spPr>
          <a:xfrm>
            <a:off x="0" y="3276599"/>
            <a:ext cx="3044668" cy="3573011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2000" b="1" dirty="0">
              <a:solidFill>
                <a:srgbClr val="7030A0"/>
              </a:solidFill>
            </a:endParaRPr>
          </a:p>
          <a:p>
            <a:pPr algn="ctr"/>
            <a:endParaRPr lang="en-US" altLang="zh-TW" sz="2000" b="1" dirty="0">
              <a:solidFill>
                <a:srgbClr val="7030A0"/>
              </a:solidFill>
            </a:endParaRPr>
          </a:p>
          <a:p>
            <a:pPr algn="ctr"/>
            <a:endParaRPr lang="en-US" altLang="zh-TW" sz="2000" b="1" dirty="0">
              <a:solidFill>
                <a:srgbClr val="7030A0"/>
              </a:solidFill>
            </a:endParaRPr>
          </a:p>
          <a:p>
            <a:pPr algn="ctr"/>
            <a:r>
              <a:rPr lang="zh-TW" altLang="en-US" sz="2000" b="1" dirty="0">
                <a:solidFill>
                  <a:srgbClr val="7030A0"/>
                </a:solidFill>
              </a:rPr>
              <a:t>班長演練前</a:t>
            </a:r>
            <a:endParaRPr lang="en-US" altLang="zh-TW" sz="2000" b="1" dirty="0">
              <a:solidFill>
                <a:srgbClr val="7030A0"/>
              </a:solidFill>
            </a:endParaRPr>
          </a:p>
          <a:p>
            <a:pPr algn="ctr"/>
            <a:r>
              <a:rPr lang="zh-TW" altLang="en-US" sz="2000" b="1" dirty="0">
                <a:solidFill>
                  <a:srgbClr val="7030A0"/>
                </a:solidFill>
              </a:rPr>
              <a:t>集合時間為</a:t>
            </a:r>
            <a:r>
              <a:rPr lang="en-US" altLang="zh-TW" sz="2000" b="1" dirty="0">
                <a:solidFill>
                  <a:srgbClr val="7030A0"/>
                </a:solidFill>
              </a:rPr>
              <a:t>:</a:t>
            </a:r>
          </a:p>
          <a:p>
            <a:pPr algn="ctr"/>
            <a:r>
              <a:rPr lang="en-US" altLang="zh-TW" sz="2400" b="1" dirty="0">
                <a:solidFill>
                  <a:schemeClr val="tx1"/>
                </a:solidFill>
              </a:rPr>
              <a:t>3/5(</a:t>
            </a:r>
            <a:r>
              <a:rPr lang="zh-TW" altLang="en-US" sz="2400" b="1" dirty="0">
                <a:solidFill>
                  <a:schemeClr val="tx1"/>
                </a:solidFill>
              </a:rPr>
              <a:t>四</a:t>
            </a:r>
            <a:r>
              <a:rPr lang="en-US" altLang="zh-TW" sz="2400" b="1" dirty="0">
                <a:solidFill>
                  <a:schemeClr val="tx1"/>
                </a:solidFill>
              </a:rPr>
              <a:t>)12:30</a:t>
            </a:r>
          </a:p>
          <a:p>
            <a:pPr algn="ctr"/>
            <a:endParaRPr lang="en-US" altLang="zh-TW" sz="2400" b="1" dirty="0">
              <a:solidFill>
                <a:schemeClr val="tx1"/>
              </a:solidFill>
            </a:endParaRPr>
          </a:p>
          <a:p>
            <a:pPr lvl="0" algn="ctr"/>
            <a:r>
              <a:rPr lang="zh-TW" altLang="en-US" sz="2000" b="1" dirty="0">
                <a:solidFill>
                  <a:srgbClr val="7030A0"/>
                </a:solidFill>
              </a:rPr>
              <a:t>集合地點為</a:t>
            </a:r>
            <a:r>
              <a:rPr lang="en-US" altLang="zh-TW" sz="2400" b="1" dirty="0">
                <a:solidFill>
                  <a:srgbClr val="7030A0"/>
                </a:solidFill>
              </a:rPr>
              <a:t>:</a:t>
            </a:r>
          </a:p>
          <a:p>
            <a:pPr lvl="0" algn="ctr"/>
            <a:r>
              <a:rPr lang="zh-TW" altLang="en-US" sz="2200" b="1" u="sng" dirty="0">
                <a:solidFill>
                  <a:schemeClr val="tx1"/>
                </a:solidFill>
              </a:rPr>
              <a:t>國防教室</a:t>
            </a:r>
            <a:r>
              <a:rPr lang="en-US" altLang="zh-TW" sz="2200" b="1" u="sng" dirty="0">
                <a:solidFill>
                  <a:schemeClr val="tx1"/>
                </a:solidFill>
              </a:rPr>
              <a:t>(</a:t>
            </a:r>
            <a:r>
              <a:rPr lang="zh-TW" altLang="en-US" sz="2200" b="1" u="sng" dirty="0">
                <a:solidFill>
                  <a:schemeClr val="tx1"/>
                </a:solidFill>
              </a:rPr>
              <a:t>國中</a:t>
            </a:r>
            <a:r>
              <a:rPr lang="en-US" altLang="zh-TW" sz="2200" b="1" u="sng" dirty="0">
                <a:solidFill>
                  <a:schemeClr val="tx1"/>
                </a:solidFill>
              </a:rPr>
              <a:t>)</a:t>
            </a:r>
          </a:p>
          <a:p>
            <a:pPr lvl="0" algn="ctr"/>
            <a:r>
              <a:rPr lang="zh-TW" altLang="en-US" sz="2200" b="1" u="sng" dirty="0">
                <a:solidFill>
                  <a:schemeClr val="tx1"/>
                </a:solidFill>
              </a:rPr>
              <a:t>交安教室</a:t>
            </a:r>
            <a:r>
              <a:rPr lang="en-US" altLang="zh-TW" sz="2200" b="1" u="sng" dirty="0">
                <a:solidFill>
                  <a:schemeClr val="tx1"/>
                </a:solidFill>
              </a:rPr>
              <a:t>(</a:t>
            </a:r>
            <a:r>
              <a:rPr lang="zh-TW" altLang="en-US" sz="2200" b="1" u="sng" dirty="0">
                <a:solidFill>
                  <a:schemeClr val="tx1"/>
                </a:solidFill>
              </a:rPr>
              <a:t>高中</a:t>
            </a:r>
            <a:r>
              <a:rPr lang="en-US" altLang="zh-TW" sz="2200" b="1" u="sng" dirty="0">
                <a:solidFill>
                  <a:schemeClr val="tx1"/>
                </a:solidFill>
              </a:rPr>
              <a:t>)</a:t>
            </a:r>
          </a:p>
          <a:p>
            <a:pPr algn="ctr"/>
            <a:endParaRPr lang="en-US" altLang="zh-TW" sz="2400" b="1" dirty="0">
              <a:solidFill>
                <a:schemeClr val="tx1"/>
              </a:solidFill>
            </a:endParaRPr>
          </a:p>
          <a:p>
            <a:pPr algn="ctr"/>
            <a:endParaRPr lang="en-US" altLang="zh-TW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16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41283" y="551576"/>
            <a:ext cx="8942428" cy="1143000"/>
          </a:xfrm>
        </p:spPr>
        <p:txBody>
          <a:bodyPr rtlCol="0">
            <a:normAutofit fontScale="92500"/>
          </a:bodyPr>
          <a:lstStyle/>
          <a:p>
            <a:pPr rtl="0"/>
            <a:r>
              <a:rPr lang="zh-TW" altLang="en-US" sz="6000" b="1" dirty="0">
                <a:solidFill>
                  <a:srgbClr val="FF0000"/>
                </a:solidFill>
              </a:rPr>
              <a:t>疏散集合地點</a:t>
            </a:r>
            <a:r>
              <a:rPr lang="en-US" altLang="zh-TW" sz="6000" b="1" dirty="0">
                <a:solidFill>
                  <a:srgbClr val="FF0000"/>
                </a:solidFill>
              </a:rPr>
              <a:t>:</a:t>
            </a:r>
            <a:r>
              <a:rPr lang="zh-TW" altLang="en-US" sz="6000" b="1" dirty="0">
                <a:solidFill>
                  <a:srgbClr val="FF0000"/>
                </a:solidFill>
              </a:rPr>
              <a:t>至田徑場避難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D6DC94B-6EB9-407C-BDAD-0DA8E8F65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12" y="1664839"/>
            <a:ext cx="5944781" cy="416932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EFBB412-283C-468E-8EC0-4CB9BF1486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9405" y="1664839"/>
            <a:ext cx="5859983" cy="416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8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橢圓 1">
            <a:extLst>
              <a:ext uri="{FF2B5EF4-FFF2-40B4-BE49-F238E27FC236}">
                <a16:creationId xmlns:a16="http://schemas.microsoft.com/office/drawing/2014/main" id="{12D2884C-B7B6-4FDD-8EF5-6EAE96E9B352}"/>
              </a:ext>
            </a:extLst>
          </p:cNvPr>
          <p:cNvSpPr/>
          <p:nvPr/>
        </p:nvSpPr>
        <p:spPr>
          <a:xfrm>
            <a:off x="1691530" y="816511"/>
            <a:ext cx="1352370" cy="111124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TW" altLang="en-US" sz="1799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龍池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6E97D74-FF66-4BFA-A28A-9ED7AE96A174}"/>
              </a:ext>
            </a:extLst>
          </p:cNvPr>
          <p:cNvSpPr/>
          <p:nvPr/>
        </p:nvSpPr>
        <p:spPr>
          <a:xfrm>
            <a:off x="1293156" y="67989"/>
            <a:ext cx="2230891" cy="4780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799" dirty="0">
                <a:solidFill>
                  <a:schemeClr val="tx1"/>
                </a:solidFill>
              </a:rPr>
              <a:t>行政大樓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26E962D-EFAD-4CAA-9BEE-4A5C8AA0A044}"/>
              </a:ext>
            </a:extLst>
          </p:cNvPr>
          <p:cNvSpPr/>
          <p:nvPr/>
        </p:nvSpPr>
        <p:spPr>
          <a:xfrm>
            <a:off x="152550" y="1049245"/>
            <a:ext cx="972870" cy="12831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799" dirty="0">
                <a:solidFill>
                  <a:schemeClr val="tx1"/>
                </a:solidFill>
              </a:rPr>
              <a:t>排球場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E9B3D81-4DD6-43DD-9CE9-E552C6C560FD}"/>
              </a:ext>
            </a:extLst>
          </p:cNvPr>
          <p:cNvSpPr/>
          <p:nvPr/>
        </p:nvSpPr>
        <p:spPr>
          <a:xfrm>
            <a:off x="152550" y="2345006"/>
            <a:ext cx="972870" cy="5115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799" dirty="0">
                <a:solidFill>
                  <a:schemeClr val="tx1"/>
                </a:solidFill>
              </a:rPr>
              <a:t>游泳池</a:t>
            </a: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087EB982-84EA-492B-B498-13A760391068}"/>
              </a:ext>
            </a:extLst>
          </p:cNvPr>
          <p:cNvCxnSpPr>
            <a:cxnSpLocks/>
          </p:cNvCxnSpPr>
          <p:nvPr/>
        </p:nvCxnSpPr>
        <p:spPr>
          <a:xfrm>
            <a:off x="3524046" y="1468585"/>
            <a:ext cx="0" cy="53885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593EDC7C-A30B-4C1E-A7B0-390DC0B34A05}"/>
              </a:ext>
            </a:extLst>
          </p:cNvPr>
          <p:cNvCxnSpPr>
            <a:cxnSpLocks/>
          </p:cNvCxnSpPr>
          <p:nvPr/>
        </p:nvCxnSpPr>
        <p:spPr>
          <a:xfrm>
            <a:off x="4463363" y="1162464"/>
            <a:ext cx="77270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5CC55A20-3A9E-4AFC-BF09-90984FE0E537}"/>
              </a:ext>
            </a:extLst>
          </p:cNvPr>
          <p:cNvCxnSpPr>
            <a:cxnSpLocks/>
          </p:cNvCxnSpPr>
          <p:nvPr/>
        </p:nvCxnSpPr>
        <p:spPr>
          <a:xfrm>
            <a:off x="4000699" y="1200770"/>
            <a:ext cx="0" cy="2264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2C5C4F0D-4218-419E-9410-516D17F72E0E}"/>
              </a:ext>
            </a:extLst>
          </p:cNvPr>
          <p:cNvCxnSpPr>
            <a:cxnSpLocks/>
          </p:cNvCxnSpPr>
          <p:nvPr/>
        </p:nvCxnSpPr>
        <p:spPr>
          <a:xfrm>
            <a:off x="4185075" y="1154040"/>
            <a:ext cx="0" cy="2264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7E45E407-8BA5-445E-AFF6-41ABF0963242}"/>
              </a:ext>
            </a:extLst>
          </p:cNvPr>
          <p:cNvSpPr/>
          <p:nvPr/>
        </p:nvSpPr>
        <p:spPr>
          <a:xfrm>
            <a:off x="3935729" y="3152104"/>
            <a:ext cx="511589" cy="12747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799" dirty="0">
                <a:solidFill>
                  <a:schemeClr val="tx1"/>
                </a:solidFill>
              </a:rPr>
              <a:t>司令台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AB2BF9C3-17FC-4A75-B0B1-F5A90DD01A66}"/>
              </a:ext>
            </a:extLst>
          </p:cNvPr>
          <p:cNvSpPr/>
          <p:nvPr/>
        </p:nvSpPr>
        <p:spPr>
          <a:xfrm>
            <a:off x="4853471" y="1040821"/>
            <a:ext cx="746426" cy="226441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solidFill>
                  <a:schemeClr val="tx1"/>
                </a:solidFill>
                <a:latin typeface="思源黑體" panose="020B0800000000000000" pitchFamily="34" charset="-120"/>
                <a:ea typeface="思源黑體" panose="020B0800000000000000" pitchFamily="34" charset="-120"/>
              </a:rPr>
              <a:t>入口</a:t>
            </a:r>
          </a:p>
        </p:txBody>
      </p: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BA91A7CC-1A53-427E-83F0-9A8D29FE7546}"/>
              </a:ext>
            </a:extLst>
          </p:cNvPr>
          <p:cNvCxnSpPr>
            <a:cxnSpLocks/>
          </p:cNvCxnSpPr>
          <p:nvPr/>
        </p:nvCxnSpPr>
        <p:spPr>
          <a:xfrm>
            <a:off x="7844649" y="1024083"/>
            <a:ext cx="0" cy="2264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E112F41C-C850-4509-AC5A-99E131A21F50}"/>
              </a:ext>
            </a:extLst>
          </p:cNvPr>
          <p:cNvCxnSpPr>
            <a:cxnSpLocks/>
          </p:cNvCxnSpPr>
          <p:nvPr/>
        </p:nvCxnSpPr>
        <p:spPr>
          <a:xfrm>
            <a:off x="8322697" y="1024083"/>
            <a:ext cx="0" cy="2264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8607E506-114F-4306-9445-936E80E03739}"/>
              </a:ext>
            </a:extLst>
          </p:cNvPr>
          <p:cNvCxnSpPr>
            <a:cxnSpLocks/>
          </p:cNvCxnSpPr>
          <p:nvPr/>
        </p:nvCxnSpPr>
        <p:spPr>
          <a:xfrm flipH="1">
            <a:off x="3369588" y="5286125"/>
            <a:ext cx="3089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052C5DE6-A1F0-42FB-9D02-DA3EE61F1236}"/>
              </a:ext>
            </a:extLst>
          </p:cNvPr>
          <p:cNvCxnSpPr>
            <a:cxnSpLocks/>
          </p:cNvCxnSpPr>
          <p:nvPr/>
        </p:nvCxnSpPr>
        <p:spPr>
          <a:xfrm flipH="1">
            <a:off x="3325934" y="5773964"/>
            <a:ext cx="3089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F9D4A689-F2C3-4AEF-A899-3170D096C4BF}"/>
              </a:ext>
            </a:extLst>
          </p:cNvPr>
          <p:cNvCxnSpPr>
            <a:cxnSpLocks/>
          </p:cNvCxnSpPr>
          <p:nvPr/>
        </p:nvCxnSpPr>
        <p:spPr>
          <a:xfrm>
            <a:off x="1125420" y="2856602"/>
            <a:ext cx="0" cy="40005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3FD370DF-38FB-46E4-A062-E26998B55F15}"/>
              </a:ext>
            </a:extLst>
          </p:cNvPr>
          <p:cNvCxnSpPr>
            <a:cxnSpLocks/>
          </p:cNvCxnSpPr>
          <p:nvPr/>
        </p:nvCxnSpPr>
        <p:spPr>
          <a:xfrm flipH="1">
            <a:off x="970962" y="3123581"/>
            <a:ext cx="3089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DCC7A0B4-6EAE-4773-AF84-B4DD571DB8D6}"/>
              </a:ext>
            </a:extLst>
          </p:cNvPr>
          <p:cNvCxnSpPr>
            <a:cxnSpLocks/>
          </p:cNvCxnSpPr>
          <p:nvPr/>
        </p:nvCxnSpPr>
        <p:spPr>
          <a:xfrm flipH="1">
            <a:off x="970963" y="2856600"/>
            <a:ext cx="3089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39FC14ED-367F-4EE8-9184-FD56457A6007}"/>
              </a:ext>
            </a:extLst>
          </p:cNvPr>
          <p:cNvCxnSpPr>
            <a:cxnSpLocks/>
          </p:cNvCxnSpPr>
          <p:nvPr/>
        </p:nvCxnSpPr>
        <p:spPr>
          <a:xfrm flipH="1">
            <a:off x="952091" y="2008135"/>
            <a:ext cx="3089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B06CA30C-51A8-4E82-89BF-0E545F1FFD16}"/>
              </a:ext>
            </a:extLst>
          </p:cNvPr>
          <p:cNvCxnSpPr>
            <a:cxnSpLocks/>
          </p:cNvCxnSpPr>
          <p:nvPr/>
        </p:nvCxnSpPr>
        <p:spPr>
          <a:xfrm flipH="1">
            <a:off x="971661" y="1812442"/>
            <a:ext cx="25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F459B264-8D21-4B5A-9C8E-5C69F3AF9DD1}"/>
              </a:ext>
            </a:extLst>
          </p:cNvPr>
          <p:cNvCxnSpPr>
            <a:cxnSpLocks/>
          </p:cNvCxnSpPr>
          <p:nvPr/>
        </p:nvCxnSpPr>
        <p:spPr>
          <a:xfrm flipV="1">
            <a:off x="3542633" y="1180165"/>
            <a:ext cx="893706" cy="2830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橢圓 41">
            <a:extLst>
              <a:ext uri="{FF2B5EF4-FFF2-40B4-BE49-F238E27FC236}">
                <a16:creationId xmlns:a16="http://schemas.microsoft.com/office/drawing/2014/main" id="{AFA597CA-F183-429E-87D0-7B0D2E8C6FAF}"/>
              </a:ext>
            </a:extLst>
          </p:cNvPr>
          <p:cNvSpPr/>
          <p:nvPr/>
        </p:nvSpPr>
        <p:spPr>
          <a:xfrm>
            <a:off x="1989070" y="1836208"/>
            <a:ext cx="157603" cy="1202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9"/>
          </a:p>
        </p:txBody>
      </p:sp>
      <p:sp>
        <p:nvSpPr>
          <p:cNvPr id="43" name="橢圓 42">
            <a:extLst>
              <a:ext uri="{FF2B5EF4-FFF2-40B4-BE49-F238E27FC236}">
                <a16:creationId xmlns:a16="http://schemas.microsoft.com/office/drawing/2014/main" id="{1B48BE95-24A7-43B6-9DDE-95E7A7E5D738}"/>
              </a:ext>
            </a:extLst>
          </p:cNvPr>
          <p:cNvSpPr/>
          <p:nvPr/>
        </p:nvSpPr>
        <p:spPr>
          <a:xfrm>
            <a:off x="2555890" y="1836208"/>
            <a:ext cx="157603" cy="1202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9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BC7D878C-81B5-450D-ACC3-08A19B7566E1}"/>
              </a:ext>
            </a:extLst>
          </p:cNvPr>
          <p:cNvSpPr/>
          <p:nvPr/>
        </p:nvSpPr>
        <p:spPr>
          <a:xfrm>
            <a:off x="11624305" y="1138680"/>
            <a:ext cx="547937" cy="56946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799" dirty="0">
                <a:solidFill>
                  <a:schemeClr val="tx1"/>
                </a:solidFill>
              </a:rPr>
              <a:t>籃球場</a:t>
            </a:r>
          </a:p>
        </p:txBody>
      </p:sp>
      <p:cxnSp>
        <p:nvCxnSpPr>
          <p:cNvPr id="102" name="直線單箭頭接點 101">
            <a:extLst>
              <a:ext uri="{FF2B5EF4-FFF2-40B4-BE49-F238E27FC236}">
                <a16:creationId xmlns:a16="http://schemas.microsoft.com/office/drawing/2014/main" id="{EBA2021B-7CD7-4855-B7B0-61EDB3E4BFC5}"/>
              </a:ext>
            </a:extLst>
          </p:cNvPr>
          <p:cNvCxnSpPr>
            <a:cxnSpLocks/>
          </p:cNvCxnSpPr>
          <p:nvPr/>
        </p:nvCxnSpPr>
        <p:spPr>
          <a:xfrm>
            <a:off x="5249829" y="3330482"/>
            <a:ext cx="0" cy="348205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橢圓 114">
            <a:extLst>
              <a:ext uri="{FF2B5EF4-FFF2-40B4-BE49-F238E27FC236}">
                <a16:creationId xmlns:a16="http://schemas.microsoft.com/office/drawing/2014/main" id="{17F21DAD-2D55-411F-B913-53DA040BD095}"/>
              </a:ext>
            </a:extLst>
          </p:cNvPr>
          <p:cNvSpPr/>
          <p:nvPr/>
        </p:nvSpPr>
        <p:spPr>
          <a:xfrm>
            <a:off x="153049" y="1994562"/>
            <a:ext cx="972870" cy="225243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400" dirty="0">
                <a:solidFill>
                  <a:srgbClr val="FF0000"/>
                </a:solidFill>
                <a:latin typeface="思源黑體 HW" panose="020B0800000000000000" pitchFamily="34" charset="-120"/>
                <a:ea typeface="思源黑體 HW" panose="020B0800000000000000" pitchFamily="34" charset="-120"/>
              </a:rPr>
              <a:t>緊急救護組</a:t>
            </a:r>
          </a:p>
        </p:txBody>
      </p:sp>
      <p:sp>
        <p:nvSpPr>
          <p:cNvPr id="117" name="橢圓 116">
            <a:extLst>
              <a:ext uri="{FF2B5EF4-FFF2-40B4-BE49-F238E27FC236}">
                <a16:creationId xmlns:a16="http://schemas.microsoft.com/office/drawing/2014/main" id="{90272E3D-3679-480F-ADDE-B5E53BFF8817}"/>
              </a:ext>
            </a:extLst>
          </p:cNvPr>
          <p:cNvSpPr/>
          <p:nvPr/>
        </p:nvSpPr>
        <p:spPr>
          <a:xfrm>
            <a:off x="4220673" y="4502619"/>
            <a:ext cx="435985" cy="911957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solidFill>
                  <a:srgbClr val="FF0000"/>
                </a:solidFill>
                <a:latin typeface="思源黑體" panose="020B0800000000000000" pitchFamily="34" charset="-120"/>
                <a:ea typeface="思源黑體" panose="020B0800000000000000" pitchFamily="34" charset="-120"/>
              </a:rPr>
              <a:t>通報組</a:t>
            </a: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BB27EA2E-795F-45DD-8F28-ACB05C0690A2}"/>
              </a:ext>
            </a:extLst>
          </p:cNvPr>
          <p:cNvSpPr/>
          <p:nvPr/>
        </p:nvSpPr>
        <p:spPr>
          <a:xfrm>
            <a:off x="5012693" y="67989"/>
            <a:ext cx="6672240" cy="593651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799" dirty="0">
                <a:solidFill>
                  <a:schemeClr val="tx1"/>
                </a:solidFill>
                <a:latin typeface="思源黑體 HW" panose="020B0800000000000000" pitchFamily="34" charset="-120"/>
                <a:ea typeface="思源黑體 HW" panose="020B0800000000000000" pitchFamily="34" charset="-120"/>
              </a:rPr>
              <a:t>114-2</a:t>
            </a:r>
            <a:r>
              <a:rPr lang="zh-TW" altLang="en-US" sz="2799" dirty="0">
                <a:solidFill>
                  <a:schemeClr val="tx1"/>
                </a:solidFill>
                <a:latin typeface="思源黑體 HW" panose="020B0800000000000000" pitchFamily="34" charset="-120"/>
                <a:ea typeface="思源黑體 HW" panose="020B0800000000000000" pitchFamily="34" charset="-120"/>
              </a:rPr>
              <a:t> 防災演練 </a:t>
            </a:r>
            <a:r>
              <a:rPr lang="en-US" altLang="zh-TW" sz="2799" dirty="0">
                <a:solidFill>
                  <a:schemeClr val="tx1"/>
                </a:solidFill>
                <a:latin typeface="思源黑體 HW" panose="020B0800000000000000" pitchFamily="34" charset="-120"/>
                <a:ea typeface="思源黑體 HW" panose="020B0800000000000000" pitchFamily="34" charset="-120"/>
              </a:rPr>
              <a:t>(3/12</a:t>
            </a:r>
            <a:r>
              <a:rPr lang="zh-TW" altLang="en-US" sz="2799" dirty="0">
                <a:solidFill>
                  <a:schemeClr val="tx1"/>
                </a:solidFill>
                <a:latin typeface="思源黑體 HW" panose="020B0800000000000000" pitchFamily="34" charset="-120"/>
                <a:ea typeface="思源黑體 HW" panose="020B0800000000000000" pitchFamily="34" charset="-120"/>
              </a:rPr>
              <a:t>、</a:t>
            </a:r>
            <a:r>
              <a:rPr lang="en-US" altLang="zh-TW" sz="2799" dirty="0">
                <a:solidFill>
                  <a:schemeClr val="tx1"/>
                </a:solidFill>
                <a:latin typeface="思源黑體 HW" panose="020B0800000000000000" pitchFamily="34" charset="-120"/>
                <a:ea typeface="思源黑體 HW" panose="020B0800000000000000" pitchFamily="34" charset="-120"/>
              </a:rPr>
              <a:t>3/18)</a:t>
            </a:r>
            <a:endParaRPr lang="zh-TW" altLang="en-US" sz="2799" dirty="0">
              <a:solidFill>
                <a:schemeClr val="tx1"/>
              </a:solidFill>
              <a:latin typeface="思源黑體 HW" panose="020B0800000000000000" pitchFamily="34" charset="-120"/>
              <a:ea typeface="思源黑體 HW" panose="020B0800000000000000" pitchFamily="34" charset="-120"/>
            </a:endParaRPr>
          </a:p>
        </p:txBody>
      </p:sp>
      <p:sp>
        <p:nvSpPr>
          <p:cNvPr id="57" name="橢圓 56">
            <a:extLst>
              <a:ext uri="{FF2B5EF4-FFF2-40B4-BE49-F238E27FC236}">
                <a16:creationId xmlns:a16="http://schemas.microsoft.com/office/drawing/2014/main" id="{03B8992B-18B0-4D64-B27D-080D16A22759}"/>
              </a:ext>
            </a:extLst>
          </p:cNvPr>
          <p:cNvSpPr/>
          <p:nvPr/>
        </p:nvSpPr>
        <p:spPr>
          <a:xfrm>
            <a:off x="4403032" y="1443424"/>
            <a:ext cx="333528" cy="959680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solidFill>
                  <a:srgbClr val="FF0000"/>
                </a:solidFill>
                <a:latin typeface="思源黑體" panose="020B0800000000000000" pitchFamily="34" charset="-120"/>
                <a:ea typeface="思源黑體" panose="020B0800000000000000" pitchFamily="34" charset="-120"/>
              </a:rPr>
              <a:t>避難引導組</a:t>
            </a:r>
          </a:p>
        </p:txBody>
      </p:sp>
      <p:sp>
        <p:nvSpPr>
          <p:cNvPr id="58" name="橢圓 57">
            <a:extLst>
              <a:ext uri="{FF2B5EF4-FFF2-40B4-BE49-F238E27FC236}">
                <a16:creationId xmlns:a16="http://schemas.microsoft.com/office/drawing/2014/main" id="{FF4EED4D-38EB-4568-BFD4-86621479EC13}"/>
              </a:ext>
            </a:extLst>
          </p:cNvPr>
          <p:cNvSpPr/>
          <p:nvPr/>
        </p:nvSpPr>
        <p:spPr>
          <a:xfrm>
            <a:off x="4045971" y="2107183"/>
            <a:ext cx="333528" cy="811576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solidFill>
                  <a:srgbClr val="FF0000"/>
                </a:solidFill>
                <a:latin typeface="思源黑體" panose="020B0800000000000000" pitchFamily="34" charset="-120"/>
                <a:ea typeface="思源黑體" panose="020B0800000000000000" pitchFamily="34" charset="-120"/>
              </a:rPr>
              <a:t>安全防護組</a:t>
            </a:r>
          </a:p>
        </p:txBody>
      </p:sp>
      <p:sp>
        <p:nvSpPr>
          <p:cNvPr id="59" name="橢圓 58">
            <a:extLst>
              <a:ext uri="{FF2B5EF4-FFF2-40B4-BE49-F238E27FC236}">
                <a16:creationId xmlns:a16="http://schemas.microsoft.com/office/drawing/2014/main" id="{89FA7627-9382-4D65-8A33-677D0B6BB370}"/>
              </a:ext>
            </a:extLst>
          </p:cNvPr>
          <p:cNvSpPr/>
          <p:nvPr/>
        </p:nvSpPr>
        <p:spPr>
          <a:xfrm>
            <a:off x="4511624" y="2481716"/>
            <a:ext cx="333528" cy="670388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solidFill>
                  <a:srgbClr val="FF0000"/>
                </a:solidFill>
                <a:latin typeface="思源黑體" panose="020B0800000000000000" pitchFamily="34" charset="-120"/>
                <a:ea typeface="思源黑體" panose="020B0800000000000000" pitchFamily="34" charset="-120"/>
              </a:rPr>
              <a:t>搶救組</a:t>
            </a: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1103BD20-7B9B-48C6-BD5E-FE2F99EB538F}"/>
              </a:ext>
            </a:extLst>
          </p:cNvPr>
          <p:cNvSpPr/>
          <p:nvPr/>
        </p:nvSpPr>
        <p:spPr>
          <a:xfrm>
            <a:off x="7737030" y="1050249"/>
            <a:ext cx="746426" cy="226441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solidFill>
                  <a:schemeClr val="tx1"/>
                </a:solidFill>
                <a:latin typeface="思源黑體" panose="020B0800000000000000" pitchFamily="34" charset="-120"/>
                <a:ea typeface="思源黑體" panose="020B0800000000000000" pitchFamily="34" charset="-120"/>
              </a:rPr>
              <a:t>入口</a:t>
            </a: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08A6FE3B-DDAE-4A1E-ACBD-3C92A1DDA6E6}"/>
              </a:ext>
            </a:extLst>
          </p:cNvPr>
          <p:cNvSpPr/>
          <p:nvPr/>
        </p:nvSpPr>
        <p:spPr>
          <a:xfrm>
            <a:off x="3107178" y="5414809"/>
            <a:ext cx="746426" cy="226441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solidFill>
                  <a:schemeClr val="tx1"/>
                </a:solidFill>
                <a:latin typeface="思源黑體" panose="020B0800000000000000" pitchFamily="34" charset="-120"/>
                <a:ea typeface="思源黑體" panose="020B0800000000000000" pitchFamily="34" charset="-120"/>
              </a:rPr>
              <a:t>入口</a:t>
            </a:r>
          </a:p>
        </p:txBody>
      </p:sp>
      <p:sp>
        <p:nvSpPr>
          <p:cNvPr id="63" name="矩形: 圓角 62">
            <a:extLst>
              <a:ext uri="{FF2B5EF4-FFF2-40B4-BE49-F238E27FC236}">
                <a16:creationId xmlns:a16="http://schemas.microsoft.com/office/drawing/2014/main" id="{72D31D02-0638-4CB9-A56C-1C05793E8AD2}"/>
              </a:ext>
            </a:extLst>
          </p:cNvPr>
          <p:cNvSpPr/>
          <p:nvPr/>
        </p:nvSpPr>
        <p:spPr>
          <a:xfrm>
            <a:off x="5713567" y="3234030"/>
            <a:ext cx="4963354" cy="3393254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799" dirty="0">
                <a:solidFill>
                  <a:schemeClr val="tx1"/>
                </a:solidFill>
                <a:latin typeface="思源黑體 HW" panose="020B0800000000000000" pitchFamily="34" charset="-120"/>
                <a:ea typeface="思源黑體 HW" panose="020B0800000000000000" pitchFamily="34" charset="-120"/>
              </a:rPr>
              <a:t>先到的班級先往長春路方向，</a:t>
            </a:r>
            <a:endParaRPr lang="en-US" altLang="zh-TW" sz="2799" dirty="0">
              <a:solidFill>
                <a:schemeClr val="tx1"/>
              </a:solidFill>
              <a:latin typeface="思源黑體 HW" panose="020B0800000000000000" pitchFamily="34" charset="-120"/>
              <a:ea typeface="思源黑體 HW" panose="020B0800000000000000" pitchFamily="34" charset="-120"/>
            </a:endParaRPr>
          </a:p>
          <a:p>
            <a:pPr algn="ctr"/>
            <a:r>
              <a:rPr lang="zh-TW" altLang="en-US" sz="2799" dirty="0">
                <a:solidFill>
                  <a:schemeClr val="tx1"/>
                </a:solidFill>
                <a:latin typeface="思源黑體 HW" panose="020B0800000000000000" pitchFamily="34" charset="-120"/>
                <a:ea typeface="思源黑體 HW" panose="020B0800000000000000" pitchFamily="34" charset="-120"/>
              </a:rPr>
              <a:t>各班一路縱隊坐下點名</a:t>
            </a:r>
            <a:endParaRPr lang="en-US" altLang="zh-TW" sz="2799" dirty="0">
              <a:solidFill>
                <a:schemeClr val="tx1"/>
              </a:solidFill>
              <a:latin typeface="思源黑體 HW" panose="020B0800000000000000" pitchFamily="34" charset="-120"/>
              <a:ea typeface="思源黑體 HW" panose="020B0800000000000000" pitchFamily="34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2D4F844-D7AA-4C5B-833C-5802288D98C6}"/>
              </a:ext>
            </a:extLst>
          </p:cNvPr>
          <p:cNvSpPr txBox="1"/>
          <p:nvPr/>
        </p:nvSpPr>
        <p:spPr>
          <a:xfrm>
            <a:off x="5993668" y="2902234"/>
            <a:ext cx="428324" cy="2769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200" dirty="0"/>
              <a:t>707</a:t>
            </a:r>
            <a:endParaRPr lang="zh-TW" altLang="en-US" sz="1200" dirty="0"/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299E200A-472D-43AE-91E4-6B1EDE10EDE9}"/>
              </a:ext>
            </a:extLst>
          </p:cNvPr>
          <p:cNvSpPr txBox="1"/>
          <p:nvPr/>
        </p:nvSpPr>
        <p:spPr>
          <a:xfrm>
            <a:off x="5970074" y="2602172"/>
            <a:ext cx="428324" cy="2769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200" dirty="0"/>
              <a:t>807</a:t>
            </a:r>
            <a:endParaRPr lang="zh-TW" altLang="en-US" sz="1200" dirty="0"/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C09D8F92-FB1F-45FA-8F4E-FEEAC3495D54}"/>
              </a:ext>
            </a:extLst>
          </p:cNvPr>
          <p:cNvSpPr txBox="1"/>
          <p:nvPr/>
        </p:nvSpPr>
        <p:spPr>
          <a:xfrm>
            <a:off x="5970074" y="2273169"/>
            <a:ext cx="428324" cy="2769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200" dirty="0"/>
              <a:t>907</a:t>
            </a:r>
            <a:endParaRPr lang="zh-TW" altLang="en-US" sz="1200" dirty="0"/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ABAF63E2-BF83-4D7E-835D-ACA8B9B00D9A}"/>
              </a:ext>
            </a:extLst>
          </p:cNvPr>
          <p:cNvSpPr txBox="1"/>
          <p:nvPr/>
        </p:nvSpPr>
        <p:spPr>
          <a:xfrm>
            <a:off x="5982640" y="1936399"/>
            <a:ext cx="428324" cy="2769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200" dirty="0"/>
              <a:t>116</a:t>
            </a:r>
            <a:endParaRPr lang="zh-TW" altLang="en-US" sz="1200" dirty="0"/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9E8DAEE6-57EC-4ADF-A39B-1D344D97F5E2}"/>
              </a:ext>
            </a:extLst>
          </p:cNvPr>
          <p:cNvSpPr txBox="1"/>
          <p:nvPr/>
        </p:nvSpPr>
        <p:spPr>
          <a:xfrm>
            <a:off x="5993668" y="1595184"/>
            <a:ext cx="428324" cy="2769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200" dirty="0"/>
              <a:t>216</a:t>
            </a:r>
            <a:endParaRPr lang="zh-TW" altLang="en-US" sz="1200" dirty="0"/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2D3BCCFB-1E39-4BD5-B5BB-2C433D1AFFD4}"/>
              </a:ext>
            </a:extLst>
          </p:cNvPr>
          <p:cNvSpPr txBox="1"/>
          <p:nvPr/>
        </p:nvSpPr>
        <p:spPr>
          <a:xfrm>
            <a:off x="5993829" y="1258414"/>
            <a:ext cx="428324" cy="2769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200" dirty="0"/>
              <a:t>316</a:t>
            </a:r>
            <a:endParaRPr lang="zh-TW" altLang="en-US" sz="1200" dirty="0"/>
          </a:p>
        </p:txBody>
      </p:sp>
      <p:sp>
        <p:nvSpPr>
          <p:cNvPr id="20" name="語音泡泡: 矩形 19">
            <a:extLst>
              <a:ext uri="{FF2B5EF4-FFF2-40B4-BE49-F238E27FC236}">
                <a16:creationId xmlns:a16="http://schemas.microsoft.com/office/drawing/2014/main" id="{8501298C-7142-4742-85A4-F6BF4CFDC0A6}"/>
              </a:ext>
            </a:extLst>
          </p:cNvPr>
          <p:cNvSpPr/>
          <p:nvPr/>
        </p:nvSpPr>
        <p:spPr>
          <a:xfrm>
            <a:off x="5788109" y="1185528"/>
            <a:ext cx="777380" cy="2025439"/>
          </a:xfrm>
          <a:prstGeom prst="wedgeRectCallout">
            <a:avLst>
              <a:gd name="adj1" fmla="val 91397"/>
              <a:gd name="adj2" fmla="val 7413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5726D1B3-90D3-4929-ABD8-4415E0EC0E85}"/>
              </a:ext>
            </a:extLst>
          </p:cNvPr>
          <p:cNvSpPr txBox="1"/>
          <p:nvPr/>
        </p:nvSpPr>
        <p:spPr>
          <a:xfrm>
            <a:off x="7028867" y="1718850"/>
            <a:ext cx="29091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7030A0"/>
                </a:solidFill>
              </a:rPr>
              <a:t>體育班</a:t>
            </a:r>
            <a:r>
              <a:rPr lang="en-US" altLang="zh-TW" sz="2400" b="1" dirty="0">
                <a:solidFill>
                  <a:srgbClr val="7030A0"/>
                </a:solidFill>
              </a:rPr>
              <a:t>6</a:t>
            </a:r>
            <a:r>
              <a:rPr lang="zh-TW" altLang="en-US" sz="2400" b="1" dirty="0">
                <a:solidFill>
                  <a:srgbClr val="7030A0"/>
                </a:solidFill>
              </a:rPr>
              <a:t>個班級</a:t>
            </a:r>
            <a:endParaRPr lang="en-US" altLang="zh-TW" sz="2400" b="1" dirty="0">
              <a:solidFill>
                <a:srgbClr val="7030A0"/>
              </a:solidFill>
            </a:endParaRPr>
          </a:p>
          <a:p>
            <a:pPr algn="ctr"/>
            <a:r>
              <a:rPr lang="zh-TW" altLang="en-US" sz="2400" b="1" dirty="0">
                <a:solidFill>
                  <a:srgbClr val="7030A0"/>
                </a:solidFill>
              </a:rPr>
              <a:t>依照各班位置排列</a:t>
            </a:r>
            <a:endParaRPr lang="en-US" altLang="zh-TW" sz="2400" b="1" dirty="0">
              <a:solidFill>
                <a:srgbClr val="7030A0"/>
              </a:solidFill>
            </a:endParaRPr>
          </a:p>
          <a:p>
            <a:pPr algn="ctr"/>
            <a:r>
              <a:rPr lang="zh-TW" altLang="en-US" sz="2400" b="1" dirty="0">
                <a:solidFill>
                  <a:srgbClr val="7030A0"/>
                </a:solidFill>
              </a:rPr>
              <a:t>或按照各隊排列</a:t>
            </a:r>
          </a:p>
        </p:txBody>
      </p:sp>
    </p:spTree>
    <p:extLst>
      <p:ext uri="{BB962C8B-B14F-4D97-AF65-F5344CB8AC3E}">
        <p14:creationId xmlns:p14="http://schemas.microsoft.com/office/powerpoint/2010/main" val="30148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ç¶²ç«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399" y="229751"/>
            <a:ext cx="3704260" cy="86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副標題 2"/>
          <p:cNvSpPr>
            <a:spLocks noGrp="1"/>
          </p:cNvSpPr>
          <p:nvPr>
            <p:ph type="subTitle" idx="1"/>
          </p:nvPr>
        </p:nvSpPr>
        <p:spPr>
          <a:xfrm>
            <a:off x="767408" y="236640"/>
            <a:ext cx="7848600" cy="1143000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6000" b="1" dirty="0">
                <a:solidFill>
                  <a:srgbClr val="FF0000"/>
                </a:solidFill>
              </a:rPr>
              <a:t>授課老師協助點名</a:t>
            </a:r>
          </a:p>
        </p:txBody>
      </p:sp>
      <p:sp>
        <p:nvSpPr>
          <p:cNvPr id="6" name="副標題 2"/>
          <p:cNvSpPr txBox="1">
            <a:spLocks/>
          </p:cNvSpPr>
          <p:nvPr/>
        </p:nvSpPr>
        <p:spPr>
          <a:xfrm>
            <a:off x="-96688" y="229751"/>
            <a:ext cx="9216752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sz="6000" b="1" dirty="0">
              <a:solidFill>
                <a:srgbClr val="FF0000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8CB2D90-1160-4B33-AB67-70DCB4965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918" y="1096301"/>
            <a:ext cx="7664414" cy="574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88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cut/>
      </p:transition>
    </mc:Choice>
    <mc:Fallback xmlns="">
      <p:transition spd="slow" advClick="0" advTm="4000"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物件 7">
            <a:extLst>
              <a:ext uri="{FF2B5EF4-FFF2-40B4-BE49-F238E27FC236}">
                <a16:creationId xmlns:a16="http://schemas.microsoft.com/office/drawing/2014/main" id="{157F626C-FB7E-43BC-9F94-6F99BE58EB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3086123"/>
              </p:ext>
            </p:extLst>
          </p:nvPr>
        </p:nvGraphicFramePr>
        <p:xfrm>
          <a:off x="148786" y="341736"/>
          <a:ext cx="6152386" cy="4245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6" name="Document" r:id="rId3" imgW="6105053" imgH="4217315" progId="Word.Document.12">
                  <p:embed/>
                </p:oleObj>
              </mc:Choice>
              <mc:Fallback>
                <p:oleObj name="Document" r:id="rId3" imgW="6105053" imgH="4217315" progId="Word.Document.12">
                  <p:embed/>
                  <p:pic>
                    <p:nvPicPr>
                      <p:cNvPr id="8" name="物件 7">
                        <a:extLst>
                          <a:ext uri="{FF2B5EF4-FFF2-40B4-BE49-F238E27FC236}">
                            <a16:creationId xmlns:a16="http://schemas.microsoft.com/office/drawing/2014/main" id="{157F626C-FB7E-43BC-9F94-6F99BE58EB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8786" y="341736"/>
                        <a:ext cx="6152386" cy="42452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物件 8">
            <a:extLst>
              <a:ext uri="{FF2B5EF4-FFF2-40B4-BE49-F238E27FC236}">
                <a16:creationId xmlns:a16="http://schemas.microsoft.com/office/drawing/2014/main" id="{6D01E96A-18FB-4279-ABD4-A34B6BACC2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794690"/>
              </p:ext>
            </p:extLst>
          </p:nvPr>
        </p:nvGraphicFramePr>
        <p:xfrm>
          <a:off x="6452039" y="2989263"/>
          <a:ext cx="5591175" cy="384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7" name="Document" r:id="rId5" imgW="6105053" imgH="4204018" progId="Word.Document.12">
                  <p:embed/>
                </p:oleObj>
              </mc:Choice>
              <mc:Fallback>
                <p:oleObj name="Document" r:id="rId5" imgW="6105053" imgH="4204018" progId="Word.Document.12">
                  <p:embed/>
                  <p:pic>
                    <p:nvPicPr>
                      <p:cNvPr id="9" name="物件 8">
                        <a:extLst>
                          <a:ext uri="{FF2B5EF4-FFF2-40B4-BE49-F238E27FC236}">
                            <a16:creationId xmlns:a16="http://schemas.microsoft.com/office/drawing/2014/main" id="{6D01E96A-18FB-4279-ABD4-A34B6BACC2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52039" y="2989263"/>
                        <a:ext cx="5591175" cy="3841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文字方塊 9">
            <a:extLst>
              <a:ext uri="{FF2B5EF4-FFF2-40B4-BE49-F238E27FC236}">
                <a16:creationId xmlns:a16="http://schemas.microsoft.com/office/drawing/2014/main" id="{192C9493-20A8-4A53-9BE8-74F6F4817648}"/>
              </a:ext>
            </a:extLst>
          </p:cNvPr>
          <p:cNvSpPr txBox="1"/>
          <p:nvPr/>
        </p:nvSpPr>
        <p:spPr>
          <a:xfrm>
            <a:off x="6482339" y="239521"/>
            <a:ext cx="3570208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副班長注意</a:t>
            </a:r>
            <a:r>
              <a:rPr lang="en-US" altLang="zh-TW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endParaRPr lang="zh-TW" altLang="en-US" sz="4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A4F440E-DFB4-495D-AB83-1938539CBD3A}"/>
              </a:ext>
            </a:extLst>
          </p:cNvPr>
          <p:cNvSpPr txBox="1"/>
          <p:nvPr/>
        </p:nvSpPr>
        <p:spPr>
          <a:xfrm>
            <a:off x="2037616" y="4576777"/>
            <a:ext cx="2236510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TW" altLang="en-US" sz="3200" b="1" dirty="0">
                <a:solidFill>
                  <a:srgbClr val="0070C0"/>
                </a:solidFill>
              </a:rPr>
              <a:t>有同學未到</a:t>
            </a:r>
            <a:endParaRPr lang="en-US" altLang="zh-TW" sz="3200" b="1" dirty="0">
              <a:solidFill>
                <a:srgbClr val="0070C0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zh-TW" altLang="en-US" sz="3200" b="1" dirty="0">
                <a:solidFill>
                  <a:srgbClr val="0070C0"/>
                </a:solidFill>
              </a:rPr>
              <a:t>填紅單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D826C4FE-ABF4-48D6-BD3A-E52EC300AE0F}"/>
              </a:ext>
            </a:extLst>
          </p:cNvPr>
          <p:cNvSpPr txBox="1"/>
          <p:nvPr/>
        </p:nvSpPr>
        <p:spPr>
          <a:xfrm>
            <a:off x="7864772" y="2453732"/>
            <a:ext cx="3150221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TW" altLang="en-US" sz="3200" b="1" dirty="0">
                <a:solidFill>
                  <a:srgbClr val="0070C0"/>
                </a:solidFill>
              </a:rPr>
              <a:t>全班到齊 填藍單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D63B04A-9EF6-4920-92F8-47898D31E296}"/>
              </a:ext>
            </a:extLst>
          </p:cNvPr>
          <p:cNvSpPr txBox="1"/>
          <p:nvPr/>
        </p:nvSpPr>
        <p:spPr>
          <a:xfrm>
            <a:off x="7549943" y="1029494"/>
            <a:ext cx="5087282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TW" altLang="en-US" sz="3200" b="1" dirty="0">
                <a:solidFill>
                  <a:schemeClr val="accent6">
                    <a:lumMod val="75000"/>
                  </a:schemeClr>
                </a:solidFill>
              </a:rPr>
              <a:t>紅色、綠色點名單 </a:t>
            </a:r>
            <a:endParaRPr lang="en-US" altLang="zh-TW" sz="32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lnSpc>
                <a:spcPct val="90000"/>
              </a:lnSpc>
            </a:pPr>
            <a:r>
              <a:rPr lang="zh-TW" altLang="en-US" sz="3200" b="1" dirty="0">
                <a:solidFill>
                  <a:schemeClr val="accent6">
                    <a:lumMod val="75000"/>
                  </a:schemeClr>
                </a:solidFill>
              </a:rPr>
              <a:t>皆放在 緊急避難包裡</a:t>
            </a:r>
          </a:p>
        </p:txBody>
      </p:sp>
    </p:spTree>
    <p:extLst>
      <p:ext uri="{BB962C8B-B14F-4D97-AF65-F5344CB8AC3E}">
        <p14:creationId xmlns:p14="http://schemas.microsoft.com/office/powerpoint/2010/main" val="84668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1" y="2037118"/>
            <a:ext cx="5661011" cy="42457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8" name="Picture 4" descr="ç¶²ç«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399" y="229751"/>
            <a:ext cx="3704260" cy="86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副標題 2"/>
          <p:cNvSpPr>
            <a:spLocks noGrp="1"/>
          </p:cNvSpPr>
          <p:nvPr>
            <p:ph type="subTitle" idx="1"/>
          </p:nvPr>
        </p:nvSpPr>
        <p:spPr>
          <a:xfrm>
            <a:off x="1047309" y="332656"/>
            <a:ext cx="7848600" cy="1143000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6000" b="1" dirty="0">
                <a:solidFill>
                  <a:srgbClr val="FF0000"/>
                </a:solidFill>
              </a:rPr>
              <a:t>通報組清查人數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9E10500-8129-4809-B360-EB7098F20A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336" y="1768671"/>
            <a:ext cx="5250323" cy="393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cut/>
      </p:transition>
    </mc:Choice>
    <mc:Fallback xmlns="">
      <p:transition spd="slow" advClick="0" advTm="4000"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ç¶²ç«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121" y="426528"/>
            <a:ext cx="3704260" cy="86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副標題 2"/>
          <p:cNvSpPr>
            <a:spLocks noGrp="1"/>
          </p:cNvSpPr>
          <p:nvPr>
            <p:ph type="subTitle" idx="1"/>
          </p:nvPr>
        </p:nvSpPr>
        <p:spPr>
          <a:xfrm>
            <a:off x="611081" y="513267"/>
            <a:ext cx="7848600" cy="1143000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6000" b="1" dirty="0">
                <a:solidFill>
                  <a:srgbClr val="FF0000"/>
                </a:solidFill>
              </a:rPr>
              <a:t>搶救組初期滅火處置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53865318-8CAE-440A-9A4D-29D288705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537" y="1578562"/>
            <a:ext cx="8469883" cy="476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2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cut/>
      </p:transition>
    </mc:Choice>
    <mc:Fallback xmlns="">
      <p:transition spd="slow" advClick="0" advTm="4000"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ç¶²ç«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399" y="229751"/>
            <a:ext cx="3704260" cy="86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955" y="1214754"/>
            <a:ext cx="7524328" cy="5643246"/>
          </a:xfrm>
          <a:prstGeom prst="rect">
            <a:avLst/>
          </a:prstGeom>
        </p:spPr>
      </p:pic>
      <p:sp>
        <p:nvSpPr>
          <p:cNvPr id="6" name="副標題 2"/>
          <p:cNvSpPr txBox="1">
            <a:spLocks/>
          </p:cNvSpPr>
          <p:nvPr/>
        </p:nvSpPr>
        <p:spPr>
          <a:xfrm>
            <a:off x="402341" y="384990"/>
            <a:ext cx="78486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6000" b="1" dirty="0">
                <a:solidFill>
                  <a:srgbClr val="FF0000"/>
                </a:solidFill>
              </a:rPr>
              <a:t>未授課師長於看台集合</a:t>
            </a:r>
          </a:p>
        </p:txBody>
      </p:sp>
    </p:spTree>
    <p:extLst>
      <p:ext uri="{BB962C8B-B14F-4D97-AF65-F5344CB8AC3E}">
        <p14:creationId xmlns:p14="http://schemas.microsoft.com/office/powerpoint/2010/main" val="19505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cut/>
      </p:transition>
    </mc:Choice>
    <mc:Fallback xmlns="">
      <p:transition spd="slow" advClick="0" advTm="4000">
        <p:cut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ç¶²ç«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399" y="229751"/>
            <a:ext cx="3704260" cy="86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副標題 2"/>
          <p:cNvSpPr>
            <a:spLocks noGrp="1"/>
          </p:cNvSpPr>
          <p:nvPr>
            <p:ph type="subTitle" idx="1"/>
          </p:nvPr>
        </p:nvSpPr>
        <p:spPr>
          <a:xfrm>
            <a:off x="-1102962" y="250073"/>
            <a:ext cx="10419127" cy="1143000"/>
          </a:xfrm>
        </p:spPr>
        <p:txBody>
          <a:bodyPr rtlCol="0">
            <a:noAutofit/>
          </a:bodyPr>
          <a:lstStyle/>
          <a:p>
            <a:pPr rtl="0"/>
            <a:r>
              <a:rPr lang="zh-TW" altLang="en-US" sz="4800" b="1" dirty="0">
                <a:solidFill>
                  <a:srgbClr val="FF0000"/>
                </a:solidFill>
              </a:rPr>
              <a:t>安全防護組護送傷患至排球場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83A57F0-A03F-4395-A4AD-E6578301C4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7"/>
          <a:stretch/>
        </p:blipFill>
        <p:spPr>
          <a:xfrm>
            <a:off x="149100" y="1169204"/>
            <a:ext cx="5586195" cy="543872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3669364-82CA-48D6-86D0-19B24020BF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312" y="1637328"/>
            <a:ext cx="6204588" cy="465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5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cut/>
      </p:transition>
    </mc:Choice>
    <mc:Fallback xmlns="">
      <p:transition spd="slow" advClick="0" advTm="4000">
        <p:cut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ç¶²ç«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123" y="162640"/>
            <a:ext cx="3704260" cy="86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副標題 2"/>
          <p:cNvSpPr>
            <a:spLocks noGrp="1"/>
          </p:cNvSpPr>
          <p:nvPr>
            <p:ph type="subTitle" idx="1"/>
          </p:nvPr>
        </p:nvSpPr>
        <p:spPr>
          <a:xfrm>
            <a:off x="0" y="162640"/>
            <a:ext cx="8488541" cy="1143000"/>
          </a:xfrm>
        </p:spPr>
        <p:txBody>
          <a:bodyPr rtlCol="0">
            <a:noAutofit/>
          </a:bodyPr>
          <a:lstStyle/>
          <a:p>
            <a:pPr rtl="0"/>
            <a:r>
              <a:rPr lang="zh-TW" altLang="en-US" sz="5400" b="1" dirty="0">
                <a:solidFill>
                  <a:srgbClr val="FF0000"/>
                </a:solidFill>
              </a:rPr>
              <a:t>緊急救護組設置於排球場</a:t>
            </a:r>
            <a:endParaRPr lang="en-US" altLang="zh-TW" sz="5400" b="1" dirty="0">
              <a:solidFill>
                <a:srgbClr val="FF0000"/>
              </a:solidFill>
            </a:endParaRPr>
          </a:p>
          <a:p>
            <a:pPr rtl="0"/>
            <a:r>
              <a:rPr lang="zh-TW" altLang="en-US" sz="5400" b="1" dirty="0">
                <a:solidFill>
                  <a:srgbClr val="FF0000"/>
                </a:solidFill>
              </a:rPr>
              <a:t>安置傷患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C309E16-0D2B-4CC8-9D1B-BCA5713DAE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7" b="21829"/>
          <a:stretch/>
        </p:blipFill>
        <p:spPr>
          <a:xfrm>
            <a:off x="755586" y="1831168"/>
            <a:ext cx="5152571" cy="4917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EDFD980-81CD-43C3-9BFB-9030DE98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670"/>
          <a:stretch/>
        </p:blipFill>
        <p:spPr>
          <a:xfrm>
            <a:off x="5908157" y="1115736"/>
            <a:ext cx="5207256" cy="563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6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cut/>
      </p:transition>
    </mc:Choice>
    <mc:Fallback xmlns="">
      <p:transition spd="slow" advClick="0" advTm="4000">
        <p:cut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55AC7C66-D06D-4F2B-8D7E-6625636BE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628" y="1180577"/>
            <a:ext cx="11162743" cy="1243692"/>
          </a:xfrm>
          <a:prstGeom prst="rect">
            <a:avLst/>
          </a:prstGeom>
        </p:spPr>
      </p:pic>
      <p:pic>
        <p:nvPicPr>
          <p:cNvPr id="3" name="圖片 2" descr="家庭防災卡封底">
            <a:extLst>
              <a:ext uri="{FF2B5EF4-FFF2-40B4-BE49-F238E27FC236}">
                <a16:creationId xmlns:a16="http://schemas.microsoft.com/office/drawing/2014/main" id="{1DFAF4F0-1B97-4EBD-B0F6-09BB5F229CB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28" y="2257088"/>
            <a:ext cx="3702425" cy="4600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圖片 3" descr="家庭防災卡內頁">
            <a:extLst>
              <a:ext uri="{FF2B5EF4-FFF2-40B4-BE49-F238E27FC236}">
                <a16:creationId xmlns:a16="http://schemas.microsoft.com/office/drawing/2014/main" id="{DD321104-0677-4C19-9CF0-81B45FED000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888" y="2252713"/>
            <a:ext cx="3778624" cy="4600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圖片 4" descr="家庭防災卡內頁">
            <a:extLst>
              <a:ext uri="{FF2B5EF4-FFF2-40B4-BE49-F238E27FC236}">
                <a16:creationId xmlns:a16="http://schemas.microsoft.com/office/drawing/2014/main" id="{08BA8E1C-4896-4CF8-9B75-3674AB6E4A9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273" y="2257089"/>
            <a:ext cx="4118498" cy="4600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EFA0535-373F-4848-A140-0A8C969D65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3105" y="204050"/>
            <a:ext cx="4805789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292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2E7253EA-4665-49C7-9763-4F47BB74B2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799" y="893"/>
            <a:ext cx="9141619" cy="6856214"/>
          </a:xfrm>
          <a:prstGeom prst="rect">
            <a:avLst/>
          </a:prstGeom>
        </p:spPr>
      </p:pic>
      <p:sp>
        <p:nvSpPr>
          <p:cNvPr id="63" name="語音泡泡: 矩形 62">
            <a:extLst>
              <a:ext uri="{FF2B5EF4-FFF2-40B4-BE49-F238E27FC236}">
                <a16:creationId xmlns:a16="http://schemas.microsoft.com/office/drawing/2014/main" id="{C936E49E-3502-4EED-9662-DB66DF950C2A}"/>
              </a:ext>
            </a:extLst>
          </p:cNvPr>
          <p:cNvSpPr/>
          <p:nvPr/>
        </p:nvSpPr>
        <p:spPr>
          <a:xfrm>
            <a:off x="7457459" y="5158780"/>
            <a:ext cx="2457333" cy="1490755"/>
          </a:xfrm>
          <a:prstGeom prst="wedgeRectCallout">
            <a:avLst>
              <a:gd name="adj1" fmla="val -20806"/>
              <a:gd name="adj2" fmla="val -89183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399" dirty="0">
                <a:solidFill>
                  <a:schemeClr val="tx1"/>
                </a:solidFill>
                <a:latin typeface="思源黑体 HW" panose="020B0800000000000000" pitchFamily="34" charset="-128"/>
                <a:ea typeface="思源黑体 HW" panose="020B0800000000000000" pitchFamily="34" charset="-128"/>
              </a:rPr>
              <a:t>任課老師使用</a:t>
            </a:r>
            <a:endParaRPr lang="en-US" altLang="zh-TW" sz="2399" dirty="0">
              <a:solidFill>
                <a:schemeClr val="tx1"/>
              </a:solidFill>
              <a:latin typeface="思源黑体 HW" panose="020B0800000000000000" pitchFamily="34" charset="-128"/>
              <a:ea typeface="思源黑体 HW" panose="020B0800000000000000" pitchFamily="34" charset="-128"/>
            </a:endParaRPr>
          </a:p>
          <a:p>
            <a:pPr algn="ctr"/>
            <a:r>
              <a:rPr lang="zh-TW" altLang="en-US" sz="2399" dirty="0">
                <a:solidFill>
                  <a:schemeClr val="tx1"/>
                </a:solidFill>
                <a:latin typeface="思源黑体 HW" panose="020B0800000000000000" pitchFamily="34" charset="-128"/>
                <a:ea typeface="思源黑体 HW" panose="020B0800000000000000" pitchFamily="34" charset="-128"/>
              </a:rPr>
              <a:t>防災安全帽</a:t>
            </a:r>
            <a:endParaRPr lang="en-US" altLang="zh-TW" sz="2399" dirty="0">
              <a:solidFill>
                <a:schemeClr val="tx1"/>
              </a:solidFill>
              <a:latin typeface="思源黑体 HW" panose="020B0800000000000000" pitchFamily="34" charset="-128"/>
              <a:ea typeface="思源黑体 HW" panose="020B0800000000000000" pitchFamily="34" charset="-128"/>
            </a:endParaRPr>
          </a:p>
          <a:p>
            <a:pPr algn="ctr"/>
            <a:r>
              <a:rPr lang="en-US" altLang="zh-TW" sz="2399" dirty="0">
                <a:solidFill>
                  <a:schemeClr val="tx1"/>
                </a:solidFill>
                <a:latin typeface="思源黑体 HW" panose="020B0800000000000000" pitchFamily="34" charset="-128"/>
                <a:ea typeface="思源黑体 HW" panose="020B0800000000000000" pitchFamily="34" charset="-128"/>
              </a:rPr>
              <a:t>(</a:t>
            </a:r>
            <a:r>
              <a:rPr lang="zh-TW" altLang="en-US" sz="2399" dirty="0">
                <a:solidFill>
                  <a:schemeClr val="tx1"/>
                </a:solidFill>
                <a:latin typeface="思源黑体 HW" panose="020B0800000000000000" pitchFamily="34" charset="-128"/>
                <a:ea typeface="思源黑体 HW" panose="020B0800000000000000" pitchFamily="34" charset="-128"/>
              </a:rPr>
              <a:t>圖示</a:t>
            </a:r>
            <a:r>
              <a:rPr lang="en-US" altLang="zh-TW" sz="2399" dirty="0">
                <a:solidFill>
                  <a:schemeClr val="tx1"/>
                </a:solidFill>
                <a:latin typeface="思源黑体 HW" panose="020B0800000000000000" pitchFamily="34" charset="-128"/>
                <a:ea typeface="思源黑体 HW" panose="020B0800000000000000" pitchFamily="34" charset="-128"/>
              </a:rPr>
              <a:t>:101</a:t>
            </a:r>
            <a:r>
              <a:rPr lang="zh-TW" altLang="en-US" sz="2399" dirty="0">
                <a:solidFill>
                  <a:schemeClr val="tx1"/>
                </a:solidFill>
                <a:latin typeface="思源黑体 HW" panose="020B0800000000000000" pitchFamily="34" charset="-128"/>
                <a:ea typeface="思源黑体 HW" panose="020B0800000000000000" pitchFamily="34" charset="-128"/>
              </a:rPr>
              <a:t>班</a:t>
            </a:r>
            <a:r>
              <a:rPr lang="en-US" altLang="zh-TW" sz="2399" dirty="0">
                <a:solidFill>
                  <a:schemeClr val="tx1"/>
                </a:solidFill>
                <a:latin typeface="思源黑体 HW" panose="020B0800000000000000" pitchFamily="34" charset="-128"/>
                <a:ea typeface="思源黑体 HW" panose="020B0800000000000000" pitchFamily="34" charset="-128"/>
              </a:rPr>
              <a:t>)</a:t>
            </a:r>
          </a:p>
          <a:p>
            <a:pPr algn="ctr"/>
            <a:endParaRPr lang="zh-TW" altLang="en-US" sz="1799" dirty="0">
              <a:solidFill>
                <a:schemeClr val="tx1"/>
              </a:solidFill>
            </a:endParaRPr>
          </a:p>
        </p:txBody>
      </p:sp>
      <p:sp>
        <p:nvSpPr>
          <p:cNvPr id="65" name="語音泡泡: 矩形 64">
            <a:extLst>
              <a:ext uri="{FF2B5EF4-FFF2-40B4-BE49-F238E27FC236}">
                <a16:creationId xmlns:a16="http://schemas.microsoft.com/office/drawing/2014/main" id="{A588D740-6D02-4FF4-87B4-1E8278D1C1EA}"/>
              </a:ext>
            </a:extLst>
          </p:cNvPr>
          <p:cNvSpPr/>
          <p:nvPr/>
        </p:nvSpPr>
        <p:spPr>
          <a:xfrm>
            <a:off x="3022237" y="4480846"/>
            <a:ext cx="2457333" cy="1490755"/>
          </a:xfrm>
          <a:prstGeom prst="wedgeRectCallout">
            <a:avLst>
              <a:gd name="adj1" fmla="val -20806"/>
              <a:gd name="adj2" fmla="val -89183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399" dirty="0">
                <a:solidFill>
                  <a:schemeClr val="tx1"/>
                </a:solidFill>
                <a:latin typeface="思源黑体 HW" panose="020B0800000000000000" pitchFamily="34" charset="-128"/>
                <a:ea typeface="思源黑体 HW" panose="020B0800000000000000" pitchFamily="34" charset="-128"/>
              </a:rPr>
              <a:t>緊急避難包</a:t>
            </a:r>
            <a:endParaRPr lang="en-US" altLang="zh-TW" sz="2399" dirty="0">
              <a:solidFill>
                <a:schemeClr val="tx1"/>
              </a:solidFill>
              <a:latin typeface="思源黑体 HW" panose="020B0800000000000000" pitchFamily="34" charset="-128"/>
              <a:ea typeface="思源黑体 HW" panose="020B0800000000000000" pitchFamily="34" charset="-128"/>
            </a:endParaRPr>
          </a:p>
          <a:p>
            <a:pPr algn="ctr"/>
            <a:r>
              <a:rPr lang="en-US" altLang="zh-TW" sz="2399" dirty="0">
                <a:solidFill>
                  <a:schemeClr val="tx1"/>
                </a:solidFill>
                <a:latin typeface="思源黑体 HW" panose="020B0800000000000000" pitchFamily="34" charset="-128"/>
                <a:ea typeface="思源黑体 HW" panose="020B0800000000000000" pitchFamily="34" charset="-128"/>
              </a:rPr>
              <a:t>(</a:t>
            </a:r>
            <a:r>
              <a:rPr lang="zh-TW" altLang="en-US" sz="2399" dirty="0">
                <a:solidFill>
                  <a:schemeClr val="tx1"/>
                </a:solidFill>
                <a:latin typeface="思源黑体 HW" panose="020B0800000000000000" pitchFamily="34" charset="-128"/>
                <a:ea typeface="思源黑体 HW" panose="020B0800000000000000" pitchFamily="34" charset="-128"/>
              </a:rPr>
              <a:t>由班長攜帶</a:t>
            </a:r>
            <a:r>
              <a:rPr lang="en-US" altLang="zh-TW" sz="2399" dirty="0">
                <a:solidFill>
                  <a:schemeClr val="tx1"/>
                </a:solidFill>
                <a:latin typeface="思源黑体 HW" panose="020B0800000000000000" pitchFamily="34" charset="-128"/>
                <a:ea typeface="思源黑体 HW" panose="020B0800000000000000" pitchFamily="34" charset="-128"/>
              </a:rPr>
              <a:t>)</a:t>
            </a:r>
          </a:p>
          <a:p>
            <a:pPr algn="ctr"/>
            <a:endParaRPr lang="zh-TW" altLang="en-US" sz="1799" dirty="0">
              <a:solidFill>
                <a:schemeClr val="tx1"/>
              </a:solidFill>
            </a:endParaRPr>
          </a:p>
        </p:txBody>
      </p:sp>
      <p:sp>
        <p:nvSpPr>
          <p:cNvPr id="66" name="矩形: 圓角 65">
            <a:extLst>
              <a:ext uri="{FF2B5EF4-FFF2-40B4-BE49-F238E27FC236}">
                <a16:creationId xmlns:a16="http://schemas.microsoft.com/office/drawing/2014/main" id="{1DA1521B-F5F2-4EA0-BF83-EBC2D93FBC00}"/>
              </a:ext>
            </a:extLst>
          </p:cNvPr>
          <p:cNvSpPr/>
          <p:nvPr/>
        </p:nvSpPr>
        <p:spPr>
          <a:xfrm>
            <a:off x="1589" y="894"/>
            <a:ext cx="4355383" cy="593651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799" dirty="0">
                <a:solidFill>
                  <a:schemeClr val="tx1"/>
                </a:solidFill>
                <a:latin typeface="思源黑體 HW" panose="020B0800000000000000" pitchFamily="34" charset="-120"/>
                <a:ea typeface="思源黑體 HW" panose="020B0800000000000000" pitchFamily="34" charset="-120"/>
              </a:rPr>
              <a:t>各班教室講桌配置</a:t>
            </a:r>
          </a:p>
        </p:txBody>
      </p:sp>
    </p:spTree>
    <p:extLst>
      <p:ext uri="{BB962C8B-B14F-4D97-AF65-F5344CB8AC3E}">
        <p14:creationId xmlns:p14="http://schemas.microsoft.com/office/powerpoint/2010/main" val="100894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FD1EF74-08E8-4369-AB5B-841A6DCE2DC6}"/>
              </a:ext>
            </a:extLst>
          </p:cNvPr>
          <p:cNvSpPr/>
          <p:nvPr/>
        </p:nvSpPr>
        <p:spPr>
          <a:xfrm>
            <a:off x="2847207" y="536635"/>
            <a:ext cx="676043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400" b="1" dirty="0">
                <a:solidFill>
                  <a:srgbClr val="7030A0"/>
                </a:solidFill>
                <a:latin typeface="+mj-ea"/>
                <a:ea typeface="+mj-ea"/>
              </a:rPr>
              <a:t>下載臺北市行動防災</a:t>
            </a:r>
            <a:r>
              <a:rPr lang="en-US" altLang="zh-TW" sz="4400" b="1" dirty="0">
                <a:solidFill>
                  <a:srgbClr val="7030A0"/>
                </a:solidFill>
                <a:latin typeface="+mj-ea"/>
                <a:ea typeface="+mj-ea"/>
              </a:rPr>
              <a:t>APP</a:t>
            </a:r>
            <a:endParaRPr lang="zh-TW" altLang="en-US" sz="4400" b="1" dirty="0">
              <a:latin typeface="+mj-ea"/>
              <a:ea typeface="+mj-ea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AA1BB50-DB73-4145-BA8C-5BD4DE04C26D}"/>
              </a:ext>
            </a:extLst>
          </p:cNvPr>
          <p:cNvSpPr txBox="1"/>
          <p:nvPr/>
        </p:nvSpPr>
        <p:spPr>
          <a:xfrm>
            <a:off x="738385" y="2000705"/>
            <a:ext cx="1744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C00000"/>
                </a:solidFill>
              </a:rPr>
              <a:t>方法一 </a:t>
            </a:r>
            <a:r>
              <a:rPr lang="en-US" altLang="zh-TW" sz="3600" b="1" dirty="0">
                <a:solidFill>
                  <a:srgbClr val="C00000"/>
                </a:solidFill>
              </a:rPr>
              <a:t>:</a:t>
            </a:r>
            <a:endParaRPr lang="zh-TW" altLang="en-US" sz="3600" b="1" dirty="0">
              <a:solidFill>
                <a:srgbClr val="C00000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552BA5D-9BAF-4939-9A01-3D961EBCA2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19" t="8521" r="24433" b="7693"/>
          <a:stretch/>
        </p:blipFill>
        <p:spPr>
          <a:xfrm>
            <a:off x="6525082" y="1831741"/>
            <a:ext cx="4611457" cy="414389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7100B93-3444-4BA5-8963-7E068D25CB7F}"/>
              </a:ext>
            </a:extLst>
          </p:cNvPr>
          <p:cNvSpPr/>
          <p:nvPr/>
        </p:nvSpPr>
        <p:spPr>
          <a:xfrm>
            <a:off x="6459521" y="1760301"/>
            <a:ext cx="4742577" cy="4286774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C1FA8CE6-225A-4667-99BA-B8B47076F362}"/>
              </a:ext>
            </a:extLst>
          </p:cNvPr>
          <p:cNvSpPr txBox="1"/>
          <p:nvPr/>
        </p:nvSpPr>
        <p:spPr>
          <a:xfrm>
            <a:off x="2548855" y="1887448"/>
            <a:ext cx="34199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C00000"/>
                </a:solidFill>
                <a:latin typeface="+mj-ea"/>
                <a:ea typeface="+mj-ea"/>
              </a:rPr>
              <a:t>至</a:t>
            </a:r>
            <a:r>
              <a:rPr lang="en-US" altLang="zh-TW" sz="3600" b="1" dirty="0">
                <a:solidFill>
                  <a:srgbClr val="C00000"/>
                </a:solidFill>
                <a:latin typeface="+mj-ea"/>
                <a:ea typeface="+mj-ea"/>
              </a:rPr>
              <a:t>App Store</a:t>
            </a:r>
            <a:r>
              <a:rPr lang="zh-TW" altLang="en-US" sz="3600" b="1" dirty="0">
                <a:solidFill>
                  <a:srgbClr val="C00000"/>
                </a:solidFill>
                <a:latin typeface="+mj-ea"/>
                <a:ea typeface="+mj-ea"/>
              </a:rPr>
              <a:t>或</a:t>
            </a:r>
            <a:r>
              <a:rPr lang="en-US" altLang="zh-TW" sz="3600" b="1" dirty="0">
                <a:solidFill>
                  <a:srgbClr val="C00000"/>
                </a:solidFill>
                <a:latin typeface="+mj-ea"/>
                <a:ea typeface="+mj-ea"/>
              </a:rPr>
              <a:t>Google Play</a:t>
            </a:r>
            <a:r>
              <a:rPr lang="zh-TW" altLang="en-US" sz="3600" b="1" dirty="0">
                <a:solidFill>
                  <a:srgbClr val="C00000"/>
                </a:solidFill>
                <a:latin typeface="+mj-ea"/>
                <a:ea typeface="+mj-ea"/>
              </a:rPr>
              <a:t>商店</a:t>
            </a:r>
            <a:endParaRPr lang="en-US" altLang="zh-TW" sz="3600" b="1" dirty="0">
              <a:solidFill>
                <a:srgbClr val="C00000"/>
              </a:solidFill>
              <a:latin typeface="+mj-ea"/>
              <a:ea typeface="+mj-ea"/>
            </a:endParaRPr>
          </a:p>
          <a:p>
            <a:r>
              <a:rPr lang="zh-TW" altLang="en-US" sz="3600" b="1" dirty="0">
                <a:solidFill>
                  <a:srgbClr val="C00000"/>
                </a:solidFill>
                <a:latin typeface="+mj-ea"/>
                <a:ea typeface="+mj-ea"/>
              </a:rPr>
              <a:t>下載此應用程式</a:t>
            </a:r>
            <a:endParaRPr lang="en-US" altLang="zh-TW" sz="32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F47034C-CD25-43BE-9971-FB7FB4AFD570}"/>
              </a:ext>
            </a:extLst>
          </p:cNvPr>
          <p:cNvSpPr txBox="1"/>
          <p:nvPr/>
        </p:nvSpPr>
        <p:spPr>
          <a:xfrm>
            <a:off x="906011" y="3897973"/>
            <a:ext cx="50627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Arial Rounded MT Bold" panose="020F0704030504030204" pitchFamily="34" charset="0"/>
              </a:rPr>
              <a:t>行動防災</a:t>
            </a:r>
            <a:r>
              <a:rPr lang="en-US" altLang="zh-TW" sz="3200" dirty="0">
                <a:latin typeface="Arial Rounded MT Bold" panose="020F0704030504030204" pitchFamily="34" charset="0"/>
              </a:rPr>
              <a:t>App</a:t>
            </a:r>
            <a:r>
              <a:rPr lang="zh-TW" altLang="en-US" sz="3200" dirty="0">
                <a:latin typeface="Arial Rounded MT Bold" panose="020F0704030504030204" pitchFamily="34" charset="0"/>
              </a:rPr>
              <a:t>提供停班停課、颱風動態、</a:t>
            </a:r>
            <a:r>
              <a:rPr lang="en-US" altLang="zh-TW" sz="3200" dirty="0">
                <a:latin typeface="Arial Rounded MT Bold" panose="020F0704030504030204" pitchFamily="34" charset="0"/>
              </a:rPr>
              <a:t>CCTV</a:t>
            </a:r>
            <a:r>
              <a:rPr lang="zh-TW" altLang="en-US" sz="3200" dirty="0">
                <a:latin typeface="Arial Rounded MT Bold" panose="020F0704030504030204" pitchFamily="34" charset="0"/>
              </a:rPr>
              <a:t>即時影像、地震速報、避難疏散等重要災害資訊。</a:t>
            </a:r>
          </a:p>
        </p:txBody>
      </p:sp>
    </p:spTree>
    <p:extLst>
      <p:ext uri="{BB962C8B-B14F-4D97-AF65-F5344CB8AC3E}">
        <p14:creationId xmlns:p14="http://schemas.microsoft.com/office/powerpoint/2010/main" val="22863215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ç¶²ç«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399" y="229751"/>
            <a:ext cx="3704260" cy="86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352" y="1520347"/>
            <a:ext cx="9020746" cy="5337653"/>
          </a:xfrm>
          <a:prstGeom prst="rect">
            <a:avLst/>
          </a:prstGeom>
        </p:spPr>
      </p:pic>
      <p:sp>
        <p:nvSpPr>
          <p:cNvPr id="7" name="副標題 2"/>
          <p:cNvSpPr>
            <a:spLocks noGrp="1"/>
          </p:cNvSpPr>
          <p:nvPr>
            <p:ph type="subTitle" idx="1"/>
          </p:nvPr>
        </p:nvSpPr>
        <p:spPr>
          <a:xfrm>
            <a:off x="-655943" y="422540"/>
            <a:ext cx="7272808" cy="1143000"/>
          </a:xfrm>
        </p:spPr>
        <p:txBody>
          <a:bodyPr rtlCol="0">
            <a:noAutofit/>
          </a:bodyPr>
          <a:lstStyle/>
          <a:p>
            <a:pPr rtl="0"/>
            <a:r>
              <a:rPr lang="zh-TW" altLang="en-US" sz="4400" b="1" dirty="0">
                <a:solidFill>
                  <a:srgbClr val="FF0000"/>
                </a:solidFill>
              </a:rPr>
              <a:t>大同高中我的家        </a:t>
            </a:r>
            <a:endParaRPr lang="en-US" altLang="zh-TW" sz="4400" b="1" dirty="0">
              <a:solidFill>
                <a:srgbClr val="FF0000"/>
              </a:solidFill>
            </a:endParaRPr>
          </a:p>
          <a:p>
            <a:pPr rtl="0"/>
            <a:r>
              <a:rPr lang="zh-TW" altLang="en-US" sz="4400" b="1" dirty="0">
                <a:solidFill>
                  <a:srgbClr val="FF0000"/>
                </a:solidFill>
              </a:rPr>
              <a:t>平時演練不含糊</a:t>
            </a:r>
            <a:endParaRPr lang="en-US" altLang="zh-TW" sz="4400" b="1" dirty="0">
              <a:solidFill>
                <a:srgbClr val="FF0000"/>
              </a:solidFill>
            </a:endParaRPr>
          </a:p>
          <a:p>
            <a:pPr rtl="0"/>
            <a:r>
              <a:rPr lang="zh-TW" altLang="en-US" sz="4400" b="1" dirty="0">
                <a:solidFill>
                  <a:srgbClr val="FF0000"/>
                </a:solidFill>
              </a:rPr>
              <a:t>災害防救靠大家</a:t>
            </a:r>
          </a:p>
        </p:txBody>
      </p:sp>
    </p:spTree>
    <p:extLst>
      <p:ext uri="{BB962C8B-B14F-4D97-AF65-F5344CB8AC3E}">
        <p14:creationId xmlns:p14="http://schemas.microsoft.com/office/powerpoint/2010/main" val="259443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cut/>
      </p:transition>
    </mc:Choice>
    <mc:Fallback xmlns="">
      <p:transition spd="slow" advClick="0" advTm="4000"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441C5D09-E0CB-4698-8082-1EEF6D1D72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12349" y="884130"/>
            <a:ext cx="6856214" cy="5142161"/>
          </a:xfrm>
          <a:prstGeom prst="rect">
            <a:avLst/>
          </a:prstGeom>
        </p:spPr>
      </p:pic>
      <p:sp>
        <p:nvSpPr>
          <p:cNvPr id="2" name="矩形: 圓角 1">
            <a:extLst>
              <a:ext uri="{FF2B5EF4-FFF2-40B4-BE49-F238E27FC236}">
                <a16:creationId xmlns:a16="http://schemas.microsoft.com/office/drawing/2014/main" id="{614B0971-52DE-4905-A436-35F7FDED0B58}"/>
              </a:ext>
            </a:extLst>
          </p:cNvPr>
          <p:cNvSpPr/>
          <p:nvPr/>
        </p:nvSpPr>
        <p:spPr>
          <a:xfrm>
            <a:off x="5050445" y="4688069"/>
            <a:ext cx="2968930" cy="214282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9"/>
          </a:p>
        </p:txBody>
      </p:sp>
      <p:sp>
        <p:nvSpPr>
          <p:cNvPr id="3" name="語音泡泡: 矩形 2">
            <a:extLst>
              <a:ext uri="{FF2B5EF4-FFF2-40B4-BE49-F238E27FC236}">
                <a16:creationId xmlns:a16="http://schemas.microsoft.com/office/drawing/2014/main" id="{7CF9AE24-21DF-4468-9791-FF8F143BAF68}"/>
              </a:ext>
            </a:extLst>
          </p:cNvPr>
          <p:cNvSpPr/>
          <p:nvPr/>
        </p:nvSpPr>
        <p:spPr>
          <a:xfrm>
            <a:off x="739648" y="1501630"/>
            <a:ext cx="3631016" cy="2522862"/>
          </a:xfrm>
          <a:prstGeom prst="wedgeRectCallout">
            <a:avLst>
              <a:gd name="adj1" fmla="val 84650"/>
              <a:gd name="adj2" fmla="val 102211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solidFill>
                  <a:schemeClr val="tx1"/>
                </a:solidFill>
                <a:latin typeface="思源黑体 HW" panose="020B0800000000000000" pitchFamily="34" charset="-128"/>
                <a:ea typeface="思源黑体 HW" panose="020B0800000000000000" pitchFamily="34" charset="-128"/>
              </a:rPr>
              <a:t>統一放置於</a:t>
            </a:r>
            <a:endParaRPr lang="en-US" altLang="zh-TW" sz="4400" b="1" dirty="0">
              <a:solidFill>
                <a:schemeClr val="tx1"/>
              </a:solidFill>
              <a:latin typeface="思源黑体 HW" panose="020B0800000000000000" pitchFamily="34" charset="-128"/>
              <a:ea typeface="思源黑体 HW" panose="020B0800000000000000" pitchFamily="34" charset="-128"/>
            </a:endParaRPr>
          </a:p>
          <a:p>
            <a:pPr algn="ctr"/>
            <a:endParaRPr lang="en-US" altLang="zh-TW" sz="4000" b="1" dirty="0">
              <a:solidFill>
                <a:schemeClr val="tx1"/>
              </a:solidFill>
              <a:latin typeface="思源黑体 HW" panose="020B0800000000000000" pitchFamily="34" charset="-128"/>
              <a:ea typeface="思源黑体 HW" panose="020B0800000000000000" pitchFamily="34" charset="-128"/>
            </a:endParaRPr>
          </a:p>
          <a:p>
            <a:pPr algn="ctr"/>
            <a:r>
              <a:rPr lang="zh-TW" altLang="en-US" sz="4400" b="1" dirty="0">
                <a:solidFill>
                  <a:srgbClr val="7030A0"/>
                </a:solidFill>
                <a:latin typeface="思源黑体 HW" panose="020B0800000000000000" pitchFamily="34" charset="-128"/>
                <a:ea typeface="思源黑体 HW" panose="020B0800000000000000" pitchFamily="34" charset="-128"/>
              </a:rPr>
              <a:t>講桌下方</a:t>
            </a:r>
            <a:endParaRPr lang="en-US" altLang="zh-TW" sz="4400" b="1" dirty="0">
              <a:solidFill>
                <a:srgbClr val="7030A0"/>
              </a:solidFill>
              <a:latin typeface="思源黑体 HW" panose="020B0800000000000000" pitchFamily="34" charset="-128"/>
              <a:ea typeface="思源黑体 HW" panose="020B0800000000000000" pitchFamily="34" charset="-128"/>
            </a:endParaRPr>
          </a:p>
          <a:p>
            <a:pPr algn="ctr"/>
            <a:endParaRPr lang="zh-TW" altLang="en-US" sz="1799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46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語音泡泡: 矩形 2">
            <a:extLst>
              <a:ext uri="{FF2B5EF4-FFF2-40B4-BE49-F238E27FC236}">
                <a16:creationId xmlns:a16="http://schemas.microsoft.com/office/drawing/2014/main" id="{7CF9AE24-21DF-4468-9791-FF8F143BAF68}"/>
              </a:ext>
            </a:extLst>
          </p:cNvPr>
          <p:cNvSpPr/>
          <p:nvPr/>
        </p:nvSpPr>
        <p:spPr>
          <a:xfrm>
            <a:off x="407368" y="2060849"/>
            <a:ext cx="3212146" cy="2027511"/>
          </a:xfrm>
          <a:prstGeom prst="wedgeRectCallout">
            <a:avLst>
              <a:gd name="adj1" fmla="val 73684"/>
              <a:gd name="adj2" fmla="val 20308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599" dirty="0">
                <a:solidFill>
                  <a:schemeClr val="tx1"/>
                </a:solidFill>
                <a:latin typeface="思源黑体 HW" panose="020B0800000000000000" pitchFamily="34" charset="-128"/>
                <a:ea typeface="思源黑体 HW" panose="020B0800000000000000" pitchFamily="34" charset="-128"/>
              </a:rPr>
              <a:t>緊急避難包</a:t>
            </a:r>
            <a:endParaRPr lang="en-US" altLang="zh-TW" sz="3599" dirty="0">
              <a:solidFill>
                <a:schemeClr val="tx1"/>
              </a:solidFill>
              <a:latin typeface="思源黑体 HW" panose="020B0800000000000000" pitchFamily="34" charset="-128"/>
              <a:ea typeface="思源黑体 HW" panose="020B0800000000000000" pitchFamily="34" charset="-128"/>
            </a:endParaRPr>
          </a:p>
          <a:p>
            <a:pPr algn="ctr"/>
            <a:r>
              <a:rPr lang="zh-TW" altLang="en-US" sz="3599" dirty="0">
                <a:solidFill>
                  <a:schemeClr val="tx1"/>
                </a:solidFill>
                <a:latin typeface="思源黑体 HW" panose="020B0800000000000000" pitchFamily="34" charset="-128"/>
                <a:ea typeface="思源黑体 HW" panose="020B0800000000000000" pitchFamily="34" charset="-128"/>
              </a:rPr>
              <a:t>內容物品</a:t>
            </a:r>
            <a:endParaRPr lang="en-US" altLang="zh-TW" sz="3599" dirty="0">
              <a:solidFill>
                <a:schemeClr val="tx1"/>
              </a:solidFill>
              <a:latin typeface="思源黑体 HW" panose="020B0800000000000000" pitchFamily="34" charset="-128"/>
              <a:ea typeface="思源黑体 HW" panose="020B0800000000000000" pitchFamily="34" charset="-128"/>
            </a:endParaRPr>
          </a:p>
          <a:p>
            <a:pPr algn="ctr"/>
            <a:endParaRPr lang="zh-TW" altLang="en-US" sz="1799" dirty="0">
              <a:solidFill>
                <a:schemeClr val="tx1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69A4EE0-5CAD-4F83-9CF7-47225FD4AC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72667" y="-136397"/>
            <a:ext cx="5352926" cy="713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AC045B3-6143-4DA2-B64C-71553D5AC7BB}"/>
              </a:ext>
            </a:extLst>
          </p:cNvPr>
          <p:cNvSpPr/>
          <p:nvPr/>
        </p:nvSpPr>
        <p:spPr>
          <a:xfrm>
            <a:off x="3287689" y="2420889"/>
            <a:ext cx="428835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演練流程</a:t>
            </a:r>
          </a:p>
        </p:txBody>
      </p:sp>
      <p:pic>
        <p:nvPicPr>
          <p:cNvPr id="4" name="圖形 3" descr="一群人">
            <a:extLst>
              <a:ext uri="{FF2B5EF4-FFF2-40B4-BE49-F238E27FC236}">
                <a16:creationId xmlns:a16="http://schemas.microsoft.com/office/drawing/2014/main" id="{F323F725-A3CF-412A-8B29-8B254183A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56240" y="3168263"/>
            <a:ext cx="3193504" cy="319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1196752"/>
            <a:ext cx="7753360" cy="5752268"/>
          </a:xfrm>
          <a:prstGeom prst="rect">
            <a:avLst/>
          </a:prstGeom>
        </p:spPr>
      </p:pic>
      <p:sp>
        <p:nvSpPr>
          <p:cNvPr id="6" name="副標題 2"/>
          <p:cNvSpPr txBox="1">
            <a:spLocks/>
          </p:cNvSpPr>
          <p:nvPr/>
        </p:nvSpPr>
        <p:spPr>
          <a:xfrm>
            <a:off x="1559496" y="332656"/>
            <a:ext cx="8640688" cy="1143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6000" b="1" dirty="0">
                <a:solidFill>
                  <a:srgbClr val="FF0000"/>
                </a:solidFill>
              </a:rPr>
              <a:t>演練時以地震警報全校廣播發布</a:t>
            </a:r>
          </a:p>
        </p:txBody>
      </p:sp>
    </p:spTree>
    <p:extLst>
      <p:ext uri="{BB962C8B-B14F-4D97-AF65-F5344CB8AC3E}">
        <p14:creationId xmlns:p14="http://schemas.microsoft.com/office/powerpoint/2010/main" val="382143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55440" y="5013176"/>
            <a:ext cx="7848600" cy="1143000"/>
          </a:xfrm>
        </p:spPr>
        <p:txBody>
          <a:bodyPr rtlCol="0"/>
          <a:lstStyle/>
          <a:p>
            <a:pPr rtl="0"/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副標題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2365694"/>
            <a:ext cx="6020679" cy="3288289"/>
          </a:xfrm>
          <a:prstGeom prst="rect">
            <a:avLst/>
          </a:prstGeom>
        </p:spPr>
      </p:pic>
      <p:sp>
        <p:nvSpPr>
          <p:cNvPr id="6" name="副標題 2"/>
          <p:cNvSpPr txBox="1">
            <a:spLocks/>
          </p:cNvSpPr>
          <p:nvPr/>
        </p:nvSpPr>
        <p:spPr>
          <a:xfrm>
            <a:off x="1568742" y="831996"/>
            <a:ext cx="9826859" cy="1143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6000" b="1" dirty="0">
                <a:solidFill>
                  <a:srgbClr val="FF0000"/>
                </a:solidFill>
              </a:rPr>
              <a:t>老師及同學依據防震</a:t>
            </a:r>
            <a:r>
              <a:rPr lang="en-US" altLang="zh-TW" sz="6000" b="1" dirty="0">
                <a:solidFill>
                  <a:srgbClr val="FF0000"/>
                </a:solidFill>
              </a:rPr>
              <a:t>3</a:t>
            </a:r>
            <a:r>
              <a:rPr lang="zh-TW" altLang="en-US" sz="6000" b="1" dirty="0">
                <a:solidFill>
                  <a:srgbClr val="FF0000"/>
                </a:solidFill>
              </a:rPr>
              <a:t>步驟自我防護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80D31E1-049B-44CD-B6B2-044296548C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894" y="1728132"/>
            <a:ext cx="5603762" cy="465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57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2">
            <a:extLst>
              <a:ext uri="{FF2B5EF4-FFF2-40B4-BE49-F238E27FC236}">
                <a16:creationId xmlns:a16="http://schemas.microsoft.com/office/drawing/2014/main" id="{4207BB42-4308-4F8D-8457-D33C7F0DC3E9}"/>
              </a:ext>
            </a:extLst>
          </p:cNvPr>
          <p:cNvSpPr txBox="1">
            <a:spLocks/>
          </p:cNvSpPr>
          <p:nvPr/>
        </p:nvSpPr>
        <p:spPr>
          <a:xfrm>
            <a:off x="-74102" y="160291"/>
            <a:ext cx="12180815" cy="12360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500" b="1" dirty="0">
                <a:solidFill>
                  <a:srgbClr val="00B050"/>
                </a:solidFill>
              </a:rPr>
              <a:t>聽聞廣播</a:t>
            </a:r>
            <a:r>
              <a:rPr lang="en-US" altLang="zh-TW" sz="4500" b="1" dirty="0">
                <a:solidFill>
                  <a:srgbClr val="00B050"/>
                </a:solidFill>
              </a:rPr>
              <a:t>~</a:t>
            </a:r>
            <a:br>
              <a:rPr lang="en-US" altLang="zh-TW" sz="4500" b="1" dirty="0">
                <a:solidFill>
                  <a:srgbClr val="00B050"/>
                </a:solidFill>
              </a:rPr>
            </a:br>
            <a:r>
              <a:rPr lang="zh-TW" altLang="en-US" sz="4500" b="1" dirty="0">
                <a:solidFill>
                  <a:srgbClr val="0070C0"/>
                </a:solidFill>
              </a:rPr>
              <a:t>「</a:t>
            </a:r>
            <a:r>
              <a:rPr lang="zh-TW" altLang="en-US" sz="4200" b="1" dirty="0">
                <a:solidFill>
                  <a:srgbClr val="0070C0"/>
                </a:solidFill>
              </a:rPr>
              <a:t>疏散至田徑場」</a:t>
            </a:r>
            <a:r>
              <a:rPr lang="zh-TW" altLang="en-US" sz="4200" b="1" dirty="0">
                <a:solidFill>
                  <a:srgbClr val="FF0000"/>
                </a:solidFill>
              </a:rPr>
              <a:t>各班依下列順序前往田徑場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97DA23E4-B214-435A-8B96-A2D35B9783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8600618"/>
              </p:ext>
            </p:extLst>
          </p:nvPr>
        </p:nvGraphicFramePr>
        <p:xfrm>
          <a:off x="311791" y="1638758"/>
          <a:ext cx="11650910" cy="52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640">
                  <a:extLst>
                    <a:ext uri="{9D8B030D-6E8A-4147-A177-3AD203B41FA5}">
                      <a16:colId xmlns:a16="http://schemas.microsoft.com/office/drawing/2014/main" val="986777972"/>
                    </a:ext>
                  </a:extLst>
                </a:gridCol>
                <a:gridCol w="6913302">
                  <a:extLst>
                    <a:ext uri="{9D8B030D-6E8A-4147-A177-3AD203B41FA5}">
                      <a16:colId xmlns:a16="http://schemas.microsoft.com/office/drawing/2014/main" val="3067868679"/>
                    </a:ext>
                  </a:extLst>
                </a:gridCol>
                <a:gridCol w="3512968">
                  <a:extLst>
                    <a:ext uri="{9D8B030D-6E8A-4147-A177-3AD203B41FA5}">
                      <a16:colId xmlns:a16="http://schemas.microsoft.com/office/drawing/2014/main" val="16727621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順序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樓層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班級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989701"/>
                  </a:ext>
                </a:extLst>
              </a:tr>
              <a:tr h="0">
                <a:tc rowSpan="7">
                  <a:txBody>
                    <a:bodyPr/>
                    <a:lstStyle/>
                    <a:p>
                      <a:r>
                        <a:rPr lang="zh-TW" altLang="en-US" sz="2400" b="1" dirty="0">
                          <a:solidFill>
                            <a:srgbClr val="FF0000"/>
                          </a:solidFill>
                        </a:rPr>
                        <a:t>第１波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400" dirty="0"/>
                        <a:t>至真樓、至美樓、至德樓等專科教室及活動中心、操場、籃球場、排球場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/>
                        <a:t>上外堂課班級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413021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TW" altLang="en-US" sz="22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400" dirty="0"/>
                        <a:t>教學大樓</a:t>
                      </a:r>
                      <a:r>
                        <a:rPr lang="en-US" altLang="zh-TW" sz="2800" dirty="0"/>
                        <a:t>1F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400" dirty="0"/>
                        <a:t>國七、國八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61569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TW" altLang="en-US" sz="22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400" dirty="0"/>
                        <a:t>教學大樓</a:t>
                      </a:r>
                      <a:r>
                        <a:rPr lang="en-US" altLang="zh-TW" sz="2800" dirty="0"/>
                        <a:t>3F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204.210-215</a:t>
                      </a:r>
                      <a:r>
                        <a:rPr lang="zh-TW" altLang="en-US" sz="2400" dirty="0"/>
                        <a:t>班</a:t>
                      </a:r>
                      <a:r>
                        <a:rPr lang="en-US" altLang="zh-TW" sz="2400" dirty="0"/>
                        <a:t>.101-104</a:t>
                      </a:r>
                      <a:r>
                        <a:rPr lang="zh-TW" altLang="en-US" sz="2400" dirty="0"/>
                        <a:t>班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81786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TW" altLang="en-US" sz="22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400" dirty="0"/>
                        <a:t>教學大樓</a:t>
                      </a:r>
                      <a:r>
                        <a:rPr lang="en-US" altLang="zh-TW" sz="2800" dirty="0"/>
                        <a:t>5F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301-302.304-312.314</a:t>
                      </a:r>
                      <a:r>
                        <a:rPr lang="zh-TW" altLang="en-US" sz="2400" dirty="0"/>
                        <a:t>班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643949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TW" altLang="en-US" sz="22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400" dirty="0"/>
                        <a:t>行政大樓</a:t>
                      </a:r>
                      <a:r>
                        <a:rPr lang="en-US" altLang="zh-TW" sz="2800" dirty="0"/>
                        <a:t>2F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116.216.316</a:t>
                      </a:r>
                      <a:r>
                        <a:rPr lang="zh-TW" altLang="en-US" sz="2400" dirty="0"/>
                        <a:t>班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531726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TW" altLang="en-US" sz="22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400" dirty="0"/>
                        <a:t>行政大樓</a:t>
                      </a:r>
                      <a:r>
                        <a:rPr lang="en-US" altLang="zh-TW" sz="2800" dirty="0"/>
                        <a:t>4F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400" dirty="0"/>
                        <a:t>國九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41193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TW" altLang="en-US" sz="22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400" dirty="0"/>
                        <a:t>至美樓</a:t>
                      </a:r>
                      <a:r>
                        <a:rPr lang="en-US" altLang="zh-TW" sz="2800" dirty="0"/>
                        <a:t>3F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707.807.907</a:t>
                      </a:r>
                      <a:r>
                        <a:rPr lang="zh-TW" altLang="en-US" sz="2400" dirty="0"/>
                        <a:t>班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157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Algerian" panose="04020705040A02060702" pitchFamily="82" charset="0"/>
                        </a:rPr>
                        <a:t>第２波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/>
                        <a:t>教學大樓</a:t>
                      </a:r>
                      <a:r>
                        <a:rPr lang="en-US" altLang="zh-TW" sz="2800" dirty="0"/>
                        <a:t>2F.4F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303.313.315</a:t>
                      </a:r>
                      <a:r>
                        <a:rPr lang="zh-TW" altLang="en-US" sz="2400" dirty="0"/>
                        <a:t>班</a:t>
                      </a:r>
                      <a:r>
                        <a:rPr lang="en-US" altLang="zh-TW" sz="2400" dirty="0"/>
                        <a:t>.201-203.205-209</a:t>
                      </a:r>
                      <a:r>
                        <a:rPr lang="zh-TW" altLang="en-US" sz="2400" dirty="0"/>
                        <a:t>班</a:t>
                      </a:r>
                      <a:r>
                        <a:rPr lang="en-US" altLang="zh-TW" sz="2400" dirty="0"/>
                        <a:t>.105-115</a:t>
                      </a:r>
                      <a:r>
                        <a:rPr lang="zh-TW" altLang="en-US" sz="2400" dirty="0"/>
                        <a:t>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6419446"/>
                  </a:ext>
                </a:extLst>
              </a:tr>
            </a:tbl>
          </a:graphicData>
        </a:graphic>
      </p:graphicFrame>
      <p:pic>
        <p:nvPicPr>
          <p:cNvPr id="4" name="圖片 3">
            <a:extLst>
              <a:ext uri="{FF2B5EF4-FFF2-40B4-BE49-F238E27FC236}">
                <a16:creationId xmlns:a16="http://schemas.microsoft.com/office/drawing/2014/main" id="{1CCBA5E1-65F3-40A2-9546-CCF677714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3075" y="281481"/>
            <a:ext cx="1234056" cy="1236087"/>
          </a:xfrm>
          <a:prstGeom prst="rect">
            <a:avLst/>
          </a:prstGeom>
        </p:spPr>
      </p:pic>
      <p:sp>
        <p:nvSpPr>
          <p:cNvPr id="6" name="語音泡泡: 橢圓形 5">
            <a:extLst>
              <a:ext uri="{FF2B5EF4-FFF2-40B4-BE49-F238E27FC236}">
                <a16:creationId xmlns:a16="http://schemas.microsoft.com/office/drawing/2014/main" id="{8C9C2C78-BD4E-4167-A591-B9B48B345D89}"/>
              </a:ext>
            </a:extLst>
          </p:cNvPr>
          <p:cNvSpPr/>
          <p:nvPr/>
        </p:nvSpPr>
        <p:spPr>
          <a:xfrm>
            <a:off x="3814194" y="2650921"/>
            <a:ext cx="4524463" cy="364082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1</a:t>
            </a:r>
            <a:r>
              <a:rPr lang="zh-TW" altLang="en-US" sz="2800" dirty="0"/>
              <a:t>、</a:t>
            </a:r>
            <a:r>
              <a:rPr lang="en-US" altLang="zh-TW" sz="2800" dirty="0"/>
              <a:t>3</a:t>
            </a:r>
            <a:r>
              <a:rPr lang="zh-TW" altLang="en-US" sz="2800" dirty="0"/>
              <a:t>、</a:t>
            </a:r>
            <a:r>
              <a:rPr lang="en-US" altLang="zh-TW" sz="2800" dirty="0"/>
              <a:t>5</a:t>
            </a:r>
            <a:r>
              <a:rPr lang="zh-TW" altLang="en-US" sz="2800" dirty="0"/>
              <a:t>樓班級</a:t>
            </a:r>
            <a:endParaRPr lang="en-US" altLang="zh-TW" sz="2800" dirty="0"/>
          </a:p>
          <a:p>
            <a:pPr algn="ctr"/>
            <a:r>
              <a:rPr lang="zh-TW" altLang="en-US" sz="2800" dirty="0"/>
              <a:t>（體育課及外堂課班級）</a:t>
            </a:r>
            <a:endParaRPr lang="en-US" altLang="zh-TW" sz="2800" dirty="0"/>
          </a:p>
          <a:p>
            <a:pPr algn="ctr"/>
            <a:r>
              <a:rPr lang="zh-TW" altLang="en-US" sz="2800" dirty="0"/>
              <a:t>為</a:t>
            </a:r>
            <a:r>
              <a:rPr lang="zh-TW" altLang="en-US" sz="2800" b="1" dirty="0">
                <a:solidFill>
                  <a:srgbClr val="FFFF00"/>
                </a:solidFill>
              </a:rPr>
              <a:t>第一波</a:t>
            </a:r>
            <a:r>
              <a:rPr lang="zh-TW" altLang="en-US" sz="2800" dirty="0"/>
              <a:t>疏散</a:t>
            </a:r>
            <a:endParaRPr lang="en-US" altLang="zh-TW" sz="2800" dirty="0"/>
          </a:p>
          <a:p>
            <a:pPr algn="ctr"/>
            <a:endParaRPr lang="zh-TW" altLang="en-US" sz="2800" dirty="0"/>
          </a:p>
          <a:p>
            <a:pPr algn="ctr"/>
            <a:r>
              <a:rPr lang="en-US" altLang="zh-TW" sz="2800" dirty="0"/>
              <a:t>2</a:t>
            </a:r>
            <a:r>
              <a:rPr lang="zh-TW" altLang="en-US" sz="2800" dirty="0"/>
              <a:t>、</a:t>
            </a:r>
            <a:r>
              <a:rPr lang="en-US" altLang="zh-TW" sz="2800" dirty="0"/>
              <a:t>4</a:t>
            </a:r>
            <a:r>
              <a:rPr lang="zh-TW" altLang="en-US" sz="2800" dirty="0"/>
              <a:t>樓班級為</a:t>
            </a:r>
            <a:r>
              <a:rPr lang="zh-TW" altLang="en-US" sz="2800" b="1" dirty="0">
                <a:solidFill>
                  <a:srgbClr val="FFFF00"/>
                </a:solidFill>
              </a:rPr>
              <a:t>第二波</a:t>
            </a:r>
            <a:r>
              <a:rPr lang="zh-TW" altLang="en-US" sz="2800" dirty="0"/>
              <a:t>疏散</a:t>
            </a:r>
          </a:p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36802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48045</TotalTime>
  <Words>1322</Words>
  <Application>Microsoft Office PowerPoint</Application>
  <PresentationFormat>寬螢幕</PresentationFormat>
  <Paragraphs>433</Paragraphs>
  <Slides>31</Slides>
  <Notes>5</Notes>
  <HiddenSlides>0</HiddenSlides>
  <MMClips>0</MMClips>
  <ScaleCrop>false</ScaleCrop>
  <HeadingPairs>
    <vt:vector size="8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48" baseType="lpstr">
      <vt:lpstr>Microsoft JhengHei UI</vt:lpstr>
      <vt:lpstr>思源黑体 HW</vt:lpstr>
      <vt:lpstr>思源黑體</vt:lpstr>
      <vt:lpstr>思源黑體 HW</vt:lpstr>
      <vt:lpstr>微軟正黑體</vt:lpstr>
      <vt:lpstr>微軟正黑體 </vt:lpstr>
      <vt:lpstr>微軟正黑體 Light</vt:lpstr>
      <vt:lpstr>新細明體</vt:lpstr>
      <vt:lpstr>標楷體</vt:lpstr>
      <vt:lpstr>Algerian</vt:lpstr>
      <vt:lpstr>Arial</vt:lpstr>
      <vt:lpstr>Arial Black</vt:lpstr>
      <vt:lpstr>Arial Rounded MT Bold</vt:lpstr>
      <vt:lpstr>Calibri</vt:lpstr>
      <vt:lpstr>Calibri Light</vt:lpstr>
      <vt:lpstr>Office 佈景主題</vt:lpstr>
      <vt:lpstr>Document</vt:lpstr>
      <vt:lpstr>114學年度第二學期防災演練 預演： 3月12日(四)14:50-15:20  正式演練： 3月18日(三) 14:50-15:20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112學年度第一學期防災演練 預演： 9月13日(三)14:50-15:20  正式演練： 9月21日(四) 09:21-09:51</dc:title>
  <dc:creator>user</dc:creator>
  <cp:lastModifiedBy>user</cp:lastModifiedBy>
  <cp:revision>81</cp:revision>
  <cp:lastPrinted>2024-03-01T04:11:51Z</cp:lastPrinted>
  <dcterms:created xsi:type="dcterms:W3CDTF">2023-09-06T02:19:59Z</dcterms:created>
  <dcterms:modified xsi:type="dcterms:W3CDTF">2026-02-10T04:09:57Z</dcterms:modified>
</cp:coreProperties>
</file>